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9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96" y="-26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24F31-D32A-41A9-99ED-BA6475A9905B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5AEC7-7728-4D1F-9B03-254A79CD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66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37732-0AEC-44E8-94CA-3FDAC01D0DA7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EF7B-AB45-48E4-AEB7-C5B64EA0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1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488832" cy="252028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Obdélník 1"/>
          <p:cNvSpPr/>
          <p:nvPr userDrawn="1"/>
        </p:nvSpPr>
        <p:spPr>
          <a:xfrm>
            <a:off x="8701549" y="6508955"/>
            <a:ext cx="432619" cy="339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87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 obsahem 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250825" y="836712"/>
            <a:ext cx="8893175" cy="6021287"/>
          </a:xfrm>
          <a:noFill/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0" y="766914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769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 obsahe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836712"/>
            <a:ext cx="4244280" cy="5289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388296" cy="5289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0" y="766914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331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 obsahem 1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250825" y="836712"/>
            <a:ext cx="8785225" cy="115242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250825" y="2133600"/>
            <a:ext cx="4249167" cy="40322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/>
          </p:nvPr>
        </p:nvSpPr>
        <p:spPr>
          <a:xfrm>
            <a:off x="4716016" y="2133600"/>
            <a:ext cx="4320034" cy="40322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0" y="766914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211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 obsahem 2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250825" y="836712"/>
            <a:ext cx="4249738" cy="39607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4643438" y="836712"/>
            <a:ext cx="4392612" cy="39607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/>
          </p:nvPr>
        </p:nvSpPr>
        <p:spPr>
          <a:xfrm>
            <a:off x="250825" y="4941888"/>
            <a:ext cx="8785225" cy="11509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0" y="766914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85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 obsahem 1-2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250825" y="836712"/>
            <a:ext cx="8785225" cy="93652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250825" y="1916113"/>
            <a:ext cx="4249738" cy="20177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/>
          </p:nvPr>
        </p:nvSpPr>
        <p:spPr>
          <a:xfrm>
            <a:off x="4643438" y="1916113"/>
            <a:ext cx="4392612" cy="20177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50825" y="4076700"/>
            <a:ext cx="8785225" cy="2016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766914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00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 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83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 userDrawn="1"/>
        </p:nvSpPr>
        <p:spPr>
          <a:xfrm>
            <a:off x="8701549" y="6508955"/>
            <a:ext cx="432619" cy="339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3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836712"/>
            <a:ext cx="8892480" cy="5701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r>
              <a:rPr lang="cs-CZ" dirty="0" smtClean="0"/>
              <a:t>Šestá úroveň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27920" y="6642347"/>
            <a:ext cx="153888" cy="221018"/>
          </a:xfrm>
          <a:prstGeom prst="rect">
            <a:avLst/>
          </a:prstGeom>
          <a:noFill/>
        </p:spPr>
        <p:txBody>
          <a:bodyPr wrap="none" lIns="0" tIns="0" rIns="0" bIns="36000" rtlCol="0">
            <a:spAutoFit/>
          </a:bodyPr>
          <a:lstStyle/>
          <a:p>
            <a:fld id="{19C964F5-406B-4293-A2B2-21E6EF0DCEBE}" type="slidenum">
              <a:rPr lang="en-US" sz="1200" smtClean="0">
                <a:latin typeface="Myriad Pro" pitchFamily="34" charset="0"/>
              </a:rPr>
              <a:t>‹#›</a:t>
            </a:fld>
            <a:endParaRPr lang="en-US" sz="12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2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268288" indent="-26828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074738" indent="-269875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43025" indent="-26828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11313" indent="-26828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477" y="2130425"/>
            <a:ext cx="8376744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Co je kybernetická bezpečnost?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55682" y="4064875"/>
            <a:ext cx="6400800" cy="1752600"/>
          </a:xfrm>
        </p:spPr>
        <p:txBody>
          <a:bodyPr/>
          <a:lstStyle/>
          <a:p>
            <a:r>
              <a:rPr lang="cs-CZ" dirty="0" smtClean="0"/>
              <a:t>Jiří Peterka</a:t>
            </a:r>
          </a:p>
          <a:p>
            <a:endParaRPr lang="cs-CZ" dirty="0" smtClean="0"/>
          </a:p>
          <a:p>
            <a:r>
              <a:rPr lang="cs-CZ" dirty="0" smtClean="0"/>
              <a:t>nezávislý konzultant a publicista</a:t>
            </a:r>
          </a:p>
          <a:p>
            <a:r>
              <a:rPr lang="cs-CZ" dirty="0" smtClean="0"/>
              <a:t>pedagog na MFF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nutné – pro ochranu a obranu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50825" y="836712"/>
            <a:ext cx="8893175" cy="4983985"/>
          </a:xfrm>
        </p:spPr>
        <p:txBody>
          <a:bodyPr/>
          <a:lstStyle/>
          <a:p>
            <a:r>
              <a:rPr lang="cs-CZ" dirty="0" smtClean="0"/>
              <a:t>musíte se chránit i bránit – ale sami se neubráníte</a:t>
            </a:r>
          </a:p>
          <a:p>
            <a:pPr lvl="1"/>
            <a:r>
              <a:rPr lang="cs-CZ" dirty="0" smtClean="0"/>
              <a:t>je nezbytné spolupracovat s dalšími stranami !!!</a:t>
            </a:r>
          </a:p>
          <a:p>
            <a:pPr lvl="2"/>
            <a:r>
              <a:rPr lang="cs-CZ" dirty="0" smtClean="0"/>
              <a:t>sdílet informace, postupovat koordinovaně, poskytovat si součinnost, pomáhat si, …..</a:t>
            </a:r>
          </a:p>
          <a:p>
            <a:endParaRPr lang="cs-CZ" sz="1800" dirty="0" smtClean="0"/>
          </a:p>
          <a:p>
            <a:r>
              <a:rPr lang="cs-CZ" dirty="0" smtClean="0"/>
              <a:t>důsledek:</a:t>
            </a:r>
          </a:p>
          <a:p>
            <a:pPr lvl="1"/>
            <a:r>
              <a:rPr lang="cs-CZ" dirty="0" smtClean="0"/>
              <a:t>k ochraně a obraně potřebujete určité nástroje </a:t>
            </a:r>
          </a:p>
          <a:p>
            <a:pPr lvl="2"/>
            <a:r>
              <a:rPr lang="cs-CZ" dirty="0" smtClean="0"/>
              <a:t>nelze to dělat „holýma rukama“</a:t>
            </a:r>
          </a:p>
          <a:p>
            <a:pPr lvl="1"/>
            <a:endParaRPr lang="cs-CZ" sz="1800" dirty="0"/>
          </a:p>
          <a:p>
            <a:pPr lvl="1"/>
            <a:r>
              <a:rPr lang="cs-CZ" dirty="0" smtClean="0"/>
              <a:t>vzájemná spolupráce musí být určitým způsobem organizovaná</a:t>
            </a:r>
          </a:p>
          <a:p>
            <a:pPr lvl="2"/>
            <a:r>
              <a:rPr lang="cs-CZ" dirty="0" smtClean="0"/>
              <a:t>neformálně (na bázi dobrovolnosti), ale i formálně (na bázi povinnosti)</a:t>
            </a:r>
          </a:p>
          <a:p>
            <a:pPr lvl="3"/>
            <a:r>
              <a:rPr lang="cs-CZ" dirty="0" smtClean="0"/>
              <a:t>institucionálně: formou zákona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7374194" y="3608439"/>
            <a:ext cx="1494504" cy="757084"/>
          </a:xfrm>
          <a:prstGeom prst="wedgeRoundRectCallout">
            <a:avLst>
              <a:gd name="adj1" fmla="val -20175"/>
              <a:gd name="adj2" fmla="val 71591"/>
              <a:gd name="adj3" fmla="val 16667"/>
            </a:avLst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CERT, CSIRT, CIRC, …. </a:t>
            </a:r>
            <a:endParaRPr lang="cs-CZ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5466734" y="5397910"/>
            <a:ext cx="2851356" cy="589935"/>
          </a:xfrm>
          <a:prstGeom prst="wedgeRoundRectCallout">
            <a:avLst>
              <a:gd name="adj1" fmla="val -76695"/>
              <a:gd name="adj2" fmla="val -4191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zákon č. 181/2014 Sb., o kybernetické bezpečnosti</a:t>
            </a:r>
            <a:endParaRPr lang="cs-CZ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226142" y="5889521"/>
            <a:ext cx="4788309" cy="304801"/>
          </a:xfrm>
          <a:prstGeom prst="wedgeRoundRectCallout">
            <a:avLst>
              <a:gd name="adj1" fmla="val 58496"/>
              <a:gd name="adj2" fmla="val -48674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událost, incident, varování, opatření, …...</a:t>
            </a:r>
            <a:endParaRPr lang="cs-CZ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5319250" y="6390966"/>
            <a:ext cx="3323305" cy="309715"/>
          </a:xfrm>
          <a:prstGeom prst="wedgeRoundRectCallout">
            <a:avLst>
              <a:gd name="adj1" fmla="val 3645"/>
              <a:gd name="adj2" fmla="val -176506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prvek, systém, infrastruktura, …. </a:t>
            </a:r>
            <a:endParaRPr lang="cs-CZ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5368413" y="2290917"/>
            <a:ext cx="3352800" cy="875072"/>
          </a:xfrm>
          <a:prstGeom prst="wedgeRoundRectCallout">
            <a:avLst>
              <a:gd name="adj1" fmla="val -29893"/>
              <a:gd name="adj2" fmla="val 73765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log </a:t>
            </a:r>
            <a:r>
              <a:rPr lang="cs-CZ" dirty="0" smtClean="0"/>
              <a:t>management, SIEM/ISMS</a:t>
            </a:r>
            <a:r>
              <a:rPr lang="cs-CZ" dirty="0"/>
              <a:t>, systémy řízení </a:t>
            </a:r>
            <a:r>
              <a:rPr lang="cs-CZ" dirty="0" smtClean="0"/>
              <a:t>bezpečnosti informací, dohledová centra,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90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událost, incident, opatření, ….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47485" y="836712"/>
            <a:ext cx="8996516" cy="6021287"/>
          </a:xfrm>
        </p:spPr>
        <p:txBody>
          <a:bodyPr/>
          <a:lstStyle/>
          <a:p>
            <a:r>
              <a:rPr lang="cs-CZ" dirty="0" smtClean="0"/>
              <a:t>terminologie zákona o kybernetické bezpečnosti:</a:t>
            </a:r>
          </a:p>
          <a:p>
            <a:pPr lvl="1"/>
            <a:r>
              <a:rPr lang="cs-CZ" dirty="0" smtClean="0"/>
              <a:t>(kybernetická bezpečnostní) </a:t>
            </a:r>
            <a:r>
              <a:rPr lang="cs-CZ" b="1" dirty="0" smtClean="0">
                <a:solidFill>
                  <a:srgbClr val="FF0000"/>
                </a:solidFill>
              </a:rPr>
              <a:t>událost</a:t>
            </a:r>
            <a:r>
              <a:rPr lang="cs-CZ" dirty="0" smtClean="0"/>
              <a:t>: „</a:t>
            </a:r>
            <a:r>
              <a:rPr lang="cs-CZ" i="1" dirty="0" smtClean="0"/>
              <a:t>něco, co hrozí ….</a:t>
            </a:r>
            <a:r>
              <a:rPr lang="cs-CZ" dirty="0" smtClean="0"/>
              <a:t>“</a:t>
            </a:r>
          </a:p>
          <a:p>
            <a:pPr lvl="2"/>
            <a:r>
              <a:rPr lang="cs-CZ" dirty="0" smtClean="0"/>
              <a:t>co „může narušit bezpečnost“ informací, služeb nebo sítí</a:t>
            </a:r>
          </a:p>
          <a:p>
            <a:pPr lvl="2"/>
            <a:r>
              <a:rPr lang="cs-CZ" dirty="0" smtClean="0"/>
              <a:t>princip: </a:t>
            </a:r>
            <a:r>
              <a:rPr lang="cs-CZ" dirty="0" smtClean="0">
                <a:solidFill>
                  <a:srgbClr val="FF0000"/>
                </a:solidFill>
              </a:rPr>
              <a:t>události se detekují</a:t>
            </a:r>
          </a:p>
          <a:p>
            <a:pPr lvl="3"/>
            <a:r>
              <a:rPr lang="cs-CZ" dirty="0" smtClean="0"/>
              <a:t>(povinné) subjekty jsou povinny detekovat </a:t>
            </a:r>
            <a:r>
              <a:rPr lang="cs-CZ" dirty="0" err="1" smtClean="0"/>
              <a:t>kyb</a:t>
            </a:r>
            <a:r>
              <a:rPr lang="cs-CZ" dirty="0" smtClean="0"/>
              <a:t>. bezpečnostní události</a:t>
            </a:r>
          </a:p>
          <a:p>
            <a:pPr lvl="1"/>
            <a:r>
              <a:rPr lang="cs-CZ" dirty="0" smtClean="0"/>
              <a:t>(kybernetický </a:t>
            </a:r>
            <a:r>
              <a:rPr lang="cs-CZ" dirty="0"/>
              <a:t>bezpečnostní) </a:t>
            </a:r>
            <a:r>
              <a:rPr lang="cs-CZ" b="1" dirty="0" smtClean="0">
                <a:solidFill>
                  <a:srgbClr val="FF0000"/>
                </a:solidFill>
              </a:rPr>
              <a:t>incident</a:t>
            </a:r>
            <a:r>
              <a:rPr lang="cs-CZ" dirty="0" smtClean="0"/>
              <a:t>: </a:t>
            </a:r>
            <a:r>
              <a:rPr lang="cs-CZ" dirty="0"/>
              <a:t>„</a:t>
            </a:r>
            <a:r>
              <a:rPr lang="cs-CZ" i="1" dirty="0"/>
              <a:t>něco, co </a:t>
            </a:r>
            <a:r>
              <a:rPr lang="cs-CZ" i="1" dirty="0" smtClean="0"/>
              <a:t>se už stalo </a:t>
            </a:r>
            <a:r>
              <a:rPr lang="cs-CZ" i="1" dirty="0"/>
              <a:t>….</a:t>
            </a:r>
            <a:r>
              <a:rPr lang="cs-CZ" dirty="0"/>
              <a:t>“</a:t>
            </a:r>
          </a:p>
          <a:p>
            <a:pPr lvl="2"/>
            <a:r>
              <a:rPr lang="cs-CZ" dirty="0" smtClean="0"/>
              <a:t>co „je narušením bezpečnosti“ informací, služeb nebo sítí</a:t>
            </a:r>
          </a:p>
          <a:p>
            <a:pPr lvl="2"/>
            <a:r>
              <a:rPr lang="cs-CZ" dirty="0" smtClean="0"/>
              <a:t>princip: </a:t>
            </a:r>
            <a:r>
              <a:rPr lang="cs-CZ" dirty="0" smtClean="0">
                <a:solidFill>
                  <a:srgbClr val="FF0000"/>
                </a:solidFill>
              </a:rPr>
              <a:t>incidenty se hlásí </a:t>
            </a:r>
          </a:p>
          <a:p>
            <a:pPr lvl="3"/>
            <a:r>
              <a:rPr lang="cs-CZ" dirty="0" smtClean="0"/>
              <a:t>(povinné) subjekty jsou povinny hlásit </a:t>
            </a:r>
            <a:r>
              <a:rPr lang="cs-CZ" dirty="0" err="1" smtClean="0"/>
              <a:t>kyb</a:t>
            </a:r>
            <a:r>
              <a:rPr lang="cs-CZ" dirty="0" smtClean="0"/>
              <a:t>. bezpečnostní incidenty</a:t>
            </a:r>
          </a:p>
          <a:p>
            <a:pPr lvl="4"/>
            <a:r>
              <a:rPr lang="cs-CZ" dirty="0" smtClean="0"/>
              <a:t>podle své působnosti buď vládnímu </a:t>
            </a:r>
            <a:r>
              <a:rPr lang="cs-CZ" dirty="0" err="1" smtClean="0"/>
              <a:t>CERTu</a:t>
            </a:r>
            <a:r>
              <a:rPr lang="cs-CZ" dirty="0" smtClean="0"/>
              <a:t> nebo národnímu </a:t>
            </a:r>
            <a:r>
              <a:rPr lang="cs-CZ" dirty="0" err="1" smtClean="0"/>
              <a:t>CERTu</a:t>
            </a:r>
            <a:r>
              <a:rPr lang="cs-CZ" dirty="0" smtClean="0"/>
              <a:t> (</a:t>
            </a:r>
            <a:r>
              <a:rPr lang="cs-CZ" dirty="0" err="1" smtClean="0"/>
              <a:t>CSIRTu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vymezení incidentů a způsob hlášení stanovuje vyhláška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opatření </a:t>
            </a:r>
            <a:r>
              <a:rPr lang="cs-CZ" dirty="0" smtClean="0"/>
              <a:t>(v </a:t>
            </a:r>
            <a:r>
              <a:rPr lang="cs-CZ" dirty="0"/>
              <a:t>oblasti </a:t>
            </a:r>
            <a:r>
              <a:rPr lang="cs-CZ" dirty="0" err="1" smtClean="0"/>
              <a:t>kyb</a:t>
            </a:r>
            <a:r>
              <a:rPr lang="cs-CZ" dirty="0" smtClean="0"/>
              <a:t>. bezpečnosti): „</a:t>
            </a:r>
            <a:r>
              <a:rPr lang="cs-CZ" i="1" dirty="0" smtClean="0"/>
              <a:t>něco, co by se mělo udělat</a:t>
            </a:r>
            <a:r>
              <a:rPr lang="cs-CZ" dirty="0" smtClean="0"/>
              <a:t>“</a:t>
            </a:r>
          </a:p>
          <a:p>
            <a:pPr lvl="2"/>
            <a:r>
              <a:rPr lang="cs-CZ" dirty="0" smtClean="0"/>
              <a:t>princip:  </a:t>
            </a:r>
            <a:r>
              <a:rPr lang="cs-CZ" dirty="0" smtClean="0">
                <a:solidFill>
                  <a:srgbClr val="FF0000"/>
                </a:solidFill>
              </a:rPr>
              <a:t>opatření se ukládají</a:t>
            </a:r>
          </a:p>
          <a:p>
            <a:pPr lvl="3"/>
            <a:r>
              <a:rPr lang="cs-CZ" dirty="0" smtClean="0"/>
              <a:t>ukládá je Úřad (NBÚ)</a:t>
            </a:r>
          </a:p>
          <a:p>
            <a:pPr lvl="3"/>
            <a:r>
              <a:rPr lang="cs-CZ" dirty="0" smtClean="0"/>
              <a:t>(povinné) subjekty jsou povinny je provádět</a:t>
            </a:r>
            <a:endParaRPr lang="cs-CZ" dirty="0"/>
          </a:p>
          <a:p>
            <a:pPr lvl="3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12309" y="5574890"/>
            <a:ext cx="2209003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varování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reaktivní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ochranné opatření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363796" y="3490452"/>
            <a:ext cx="0" cy="1229032"/>
          </a:xfrm>
          <a:prstGeom prst="straightConnector1">
            <a:avLst/>
          </a:prstGeom>
          <a:ln>
            <a:solidFill>
              <a:srgbClr val="FF0000"/>
            </a:solidFill>
            <a:headEnd type="diamond" w="lg" len="lg"/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63796" y="5368413"/>
            <a:ext cx="0" cy="1229032"/>
          </a:xfrm>
          <a:prstGeom prst="straightConnector1">
            <a:avLst/>
          </a:prstGeom>
          <a:ln>
            <a:solidFill>
              <a:srgbClr val="00B050"/>
            </a:solidFill>
            <a:headEnd type="diamond" w="lg" len="lg"/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ový popisek 11"/>
          <p:cNvSpPr/>
          <p:nvPr/>
        </p:nvSpPr>
        <p:spPr>
          <a:xfrm>
            <a:off x="7266038" y="1759974"/>
            <a:ext cx="1759973" cy="629264"/>
          </a:xfrm>
          <a:prstGeom prst="wedgeRoundRectCallout">
            <a:avLst>
              <a:gd name="adj1" fmla="val -76140"/>
              <a:gd name="adj2" fmla="val -54688"/>
              <a:gd name="adj3" fmla="val 16667"/>
            </a:avLst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lepší termín by asi byl „hrozba“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31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CERT, CSIRT, CIRC, …..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jak označovat týmy (skupiny lidí), které se starají o (kybernetickou) bezpečnost?</a:t>
            </a:r>
            <a:endParaRPr lang="en-US" dirty="0" smtClean="0"/>
          </a:p>
          <a:p>
            <a:endParaRPr lang="cs-CZ" sz="1200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CERT</a:t>
            </a:r>
            <a:r>
              <a:rPr lang="cs-CZ" b="1" dirty="0">
                <a:solidFill>
                  <a:srgbClr val="FF0000"/>
                </a:solidFill>
              </a:rPr>
              <a:t>: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Emergency</a:t>
            </a:r>
            <a:r>
              <a:rPr lang="cs-CZ" dirty="0" smtClean="0"/>
              <a:t> Response Team</a:t>
            </a:r>
          </a:p>
          <a:p>
            <a:pPr lvl="2"/>
            <a:r>
              <a:rPr lang="cs-CZ" dirty="0" smtClean="0"/>
              <a:t>doslova: </a:t>
            </a:r>
            <a:r>
              <a:rPr lang="cs-CZ" i="1" dirty="0" smtClean="0"/>
              <a:t>tým, reagující na výjimečné počítačové situace</a:t>
            </a:r>
          </a:p>
          <a:p>
            <a:pPr lvl="3"/>
            <a:r>
              <a:rPr lang="cs-CZ" dirty="0" smtClean="0">
                <a:solidFill>
                  <a:srgbClr val="FF0000"/>
                </a:solidFill>
              </a:rPr>
              <a:t>jde o registrovanou ochrannou známku Carnegie </a:t>
            </a:r>
            <a:r>
              <a:rPr lang="cs-CZ" dirty="0" err="1" smtClean="0">
                <a:solidFill>
                  <a:srgbClr val="FF0000"/>
                </a:solidFill>
              </a:rPr>
              <a:t>Mellon</a:t>
            </a:r>
            <a:r>
              <a:rPr lang="cs-CZ" dirty="0" smtClean="0">
                <a:solidFill>
                  <a:srgbClr val="FF0000"/>
                </a:solidFill>
              </a:rPr>
              <a:t> University v USA </a:t>
            </a:r>
          </a:p>
          <a:p>
            <a:pPr lvl="4"/>
            <a:r>
              <a:rPr lang="cs-CZ" dirty="0" smtClean="0"/>
              <a:t>!!! název CERT nelze používat  bez jejího svolení !!!!</a:t>
            </a:r>
          </a:p>
          <a:p>
            <a:pPr lvl="4"/>
            <a:r>
              <a:rPr lang="cs-CZ" dirty="0" smtClean="0"/>
              <a:t>v ČR mají toto svolení 3 týmy:</a:t>
            </a:r>
          </a:p>
          <a:p>
            <a:pPr lvl="5"/>
            <a:r>
              <a:rPr lang="cs-CZ" dirty="0" smtClean="0"/>
              <a:t>„národní“ tým (CSIRT.CZ), DHL CERT, „vládní“ tým (GovCERT.CZ)</a:t>
            </a:r>
          </a:p>
          <a:p>
            <a:pPr lvl="1"/>
            <a:endParaRPr lang="cs-CZ" sz="1200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CSIRT: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Incident Response Team</a:t>
            </a:r>
          </a:p>
          <a:p>
            <a:pPr lvl="2"/>
            <a:r>
              <a:rPr lang="cs-CZ" dirty="0" smtClean="0"/>
              <a:t>doslova: </a:t>
            </a:r>
            <a:r>
              <a:rPr lang="cs-CZ" i="1" dirty="0" smtClean="0"/>
              <a:t>tým, reagující na incidenty v oblasti počítačové bezpečnosti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CIRC: </a:t>
            </a:r>
            <a:r>
              <a:rPr lang="cs-CZ" dirty="0" err="1" smtClean="0"/>
              <a:t>Computer</a:t>
            </a:r>
            <a:r>
              <a:rPr lang="cs-CZ" dirty="0" smtClean="0"/>
              <a:t> Incident Response </a:t>
            </a:r>
            <a:r>
              <a:rPr lang="cs-CZ" dirty="0" err="1" smtClean="0"/>
              <a:t>Capability</a:t>
            </a:r>
            <a:endParaRPr lang="cs-CZ" dirty="0" smtClean="0"/>
          </a:p>
          <a:p>
            <a:pPr lvl="2"/>
            <a:r>
              <a:rPr lang="cs-CZ" dirty="0" smtClean="0"/>
              <a:t>další možné označení pro tým + vybavení (instituci, útvar, orgán, ….)</a:t>
            </a:r>
          </a:p>
          <a:p>
            <a:pPr lvl="2"/>
            <a:r>
              <a:rPr lang="cs-CZ" dirty="0" smtClean="0"/>
              <a:t> například Armáda ČR má </a:t>
            </a:r>
            <a:r>
              <a:rPr lang="cs-CZ" b="1" dirty="0" smtClean="0"/>
              <a:t>Centrum CIRC  </a:t>
            </a:r>
            <a:r>
              <a:rPr lang="cs-CZ" dirty="0" smtClean="0"/>
              <a:t>(</a:t>
            </a:r>
            <a:r>
              <a:rPr lang="en-US" dirty="0" smtClean="0"/>
              <a:t>http</a:t>
            </a:r>
            <a:r>
              <a:rPr lang="en-US" dirty="0"/>
              <a:t>://circ.army.cz</a:t>
            </a:r>
            <a:r>
              <a:rPr lang="en-US" dirty="0" smtClean="0"/>
              <a:t>/)</a:t>
            </a:r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6902245" y="5624051"/>
            <a:ext cx="1946787" cy="363793"/>
          </a:xfrm>
          <a:prstGeom prst="wedgeRoundRectCallout">
            <a:avLst>
              <a:gd name="adj1" fmla="val -67662"/>
              <a:gd name="adj2" fmla="val 2812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např. ve vojenství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059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cs-CZ" dirty="0" err="1" smtClean="0"/>
              <a:t>ástroje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11497" y="787552"/>
            <a:ext cx="8893175" cy="6021287"/>
          </a:xfrm>
        </p:spPr>
        <p:txBody>
          <a:bodyPr/>
          <a:lstStyle/>
          <a:p>
            <a:r>
              <a:rPr lang="cs-CZ" dirty="0" smtClean="0"/>
              <a:t>lidé, kteří se starají o kybernetickou bezpečnost, nemohou pracovat „holýma rukama“ </a:t>
            </a:r>
          </a:p>
          <a:p>
            <a:pPr lvl="1"/>
            <a:r>
              <a:rPr lang="cs-CZ" dirty="0" smtClean="0"/>
              <a:t>již jen proto, že musí pracovat s obrovským množstvím informací</a:t>
            </a:r>
          </a:p>
          <a:p>
            <a:pPr lvl="1"/>
            <a:r>
              <a:rPr lang="cs-CZ" dirty="0" smtClean="0"/>
              <a:t>ale také proto, že by nestíhali tyto informace vyhodnocovat</a:t>
            </a:r>
          </a:p>
          <a:p>
            <a:pPr lvl="2"/>
            <a:r>
              <a:rPr lang="cs-CZ" dirty="0" smtClean="0"/>
              <a:t>a také včas a řádně hlásit incidenty, provádět opatření atd. </a:t>
            </a:r>
          </a:p>
          <a:p>
            <a:endParaRPr lang="cs-CZ" sz="1200" dirty="0" smtClean="0"/>
          </a:p>
          <a:p>
            <a:r>
              <a:rPr lang="cs-CZ" dirty="0" smtClean="0"/>
              <a:t>proto potřebují nástroje, které:</a:t>
            </a:r>
          </a:p>
          <a:p>
            <a:pPr lvl="1"/>
            <a:r>
              <a:rPr lang="cs-CZ" dirty="0" smtClean="0"/>
              <a:t>zvládají obrovská kvanta informací</a:t>
            </a:r>
          </a:p>
          <a:p>
            <a:pPr lvl="1"/>
            <a:r>
              <a:rPr lang="cs-CZ" dirty="0" smtClean="0"/>
              <a:t>mají určitou „vlastní inteligenci“</a:t>
            </a:r>
          </a:p>
          <a:p>
            <a:pPr lvl="2"/>
            <a:r>
              <a:rPr lang="cs-CZ" dirty="0" smtClean="0"/>
              <a:t>nutnou pro (rutinnější) vyhodnocování bezpečnostních informací</a:t>
            </a:r>
          </a:p>
          <a:p>
            <a:endParaRPr lang="cs-CZ" sz="1100" dirty="0"/>
          </a:p>
          <a:p>
            <a:r>
              <a:rPr lang="cs-CZ" dirty="0" smtClean="0"/>
              <a:t>terminologie: jde </a:t>
            </a:r>
            <a:r>
              <a:rPr lang="cs-CZ" dirty="0"/>
              <a:t>o </a:t>
            </a:r>
            <a:r>
              <a:rPr lang="cs-CZ" b="1" dirty="0" smtClean="0">
                <a:solidFill>
                  <a:srgbClr val="FF0000"/>
                </a:solidFill>
              </a:rPr>
              <a:t>systémy </a:t>
            </a:r>
            <a:r>
              <a:rPr lang="cs-CZ" b="1" dirty="0">
                <a:solidFill>
                  <a:srgbClr val="FF0000"/>
                </a:solidFill>
              </a:rPr>
              <a:t>řízení bezpečnosti </a:t>
            </a:r>
            <a:r>
              <a:rPr lang="cs-CZ" b="1" dirty="0" smtClean="0">
                <a:solidFill>
                  <a:srgbClr val="FF0000"/>
                </a:solidFill>
              </a:rPr>
              <a:t>informací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SIEM</a:t>
            </a:r>
            <a:r>
              <a:rPr lang="cs-CZ" dirty="0" smtClean="0"/>
              <a:t>: </a:t>
            </a:r>
            <a:r>
              <a:rPr lang="en-US" dirty="0"/>
              <a:t>Security Information and Event Management</a:t>
            </a:r>
            <a:endParaRPr lang="cs-CZ" dirty="0" smtClean="0"/>
          </a:p>
          <a:p>
            <a:pPr lvl="1"/>
            <a:r>
              <a:rPr lang="cs-CZ" dirty="0">
                <a:solidFill>
                  <a:srgbClr val="FF0000"/>
                </a:solidFill>
              </a:rPr>
              <a:t>ISMS</a:t>
            </a:r>
            <a:r>
              <a:rPr lang="cs-CZ" dirty="0"/>
              <a:t>: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management </a:t>
            </a:r>
            <a:r>
              <a:rPr lang="cs-CZ" dirty="0" smtClean="0"/>
              <a:t>systém</a:t>
            </a:r>
          </a:p>
          <a:p>
            <a:pPr lvl="1">
              <a:lnSpc>
                <a:spcPts val="1800"/>
              </a:lnSpc>
            </a:pPr>
            <a:r>
              <a:rPr lang="cs-CZ" dirty="0" smtClean="0"/>
              <a:t>…….</a:t>
            </a: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5417574" y="3234813"/>
            <a:ext cx="3244645" cy="560439"/>
          </a:xfrm>
          <a:prstGeom prst="wedgeRoundRectCallout">
            <a:avLst>
              <a:gd name="adj1" fmla="val -56591"/>
              <a:gd name="adj2" fmla="val 53728"/>
              <a:gd name="adj3" fmla="val 16667"/>
            </a:avLst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 to by ještě mohly stačit nástroje pro „log management“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300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    filosofie zákona       </a:t>
            </a:r>
            <a:endParaRPr lang="cs-CZ" dirty="0"/>
          </a:p>
        </p:txBody>
      </p:sp>
      <p:pic>
        <p:nvPicPr>
          <p:cNvPr id="4" name="Picture 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867" y="0"/>
            <a:ext cx="783662" cy="78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38915" y="255640"/>
            <a:ext cx="144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Úřad (NBÚ)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4208206" y="963576"/>
            <a:ext cx="3244646" cy="1307689"/>
            <a:chOff x="737419" y="2084439"/>
            <a:chExt cx="3244646" cy="1307689"/>
          </a:xfrm>
        </p:grpSpPr>
        <p:sp>
          <p:nvSpPr>
            <p:cNvPr id="7" name="Zaoblený obdélník 6"/>
            <p:cNvSpPr/>
            <p:nvPr/>
          </p:nvSpPr>
          <p:spPr>
            <a:xfrm>
              <a:off x="737419" y="2084439"/>
              <a:ext cx="3244646" cy="130768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cs-CZ" dirty="0" smtClean="0"/>
                <a:t>Národní centrum kybernetické bezpečnosti (NCKB)</a:t>
              </a:r>
            </a:p>
            <a:p>
              <a:endParaRPr lang="cs-CZ" dirty="0"/>
            </a:p>
            <a:p>
              <a:endParaRPr lang="cs-CZ" dirty="0"/>
            </a:p>
          </p:txBody>
        </p:sp>
        <p:sp>
          <p:nvSpPr>
            <p:cNvPr id="6" name="Zaoblený obdélník 5"/>
            <p:cNvSpPr/>
            <p:nvPr/>
          </p:nvSpPr>
          <p:spPr>
            <a:xfrm>
              <a:off x="1976283" y="2782528"/>
              <a:ext cx="1779639" cy="5702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vládní CERT</a:t>
              </a:r>
            </a:p>
            <a:p>
              <a:pPr algn="ctr"/>
              <a:r>
                <a:rPr lang="cs-CZ" dirty="0" smtClean="0"/>
                <a:t>(GovCERT.CZ)</a:t>
              </a:r>
              <a:endParaRPr lang="cs-CZ" dirty="0"/>
            </a:p>
          </p:txBody>
        </p:sp>
      </p:grpSp>
      <p:sp>
        <p:nvSpPr>
          <p:cNvPr id="9" name="Zaoblený obdélník 8"/>
          <p:cNvSpPr/>
          <p:nvPr/>
        </p:nvSpPr>
        <p:spPr>
          <a:xfrm>
            <a:off x="1007807" y="1715743"/>
            <a:ext cx="1779639" cy="5702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národní CERT</a:t>
            </a:r>
          </a:p>
          <a:p>
            <a:pPr algn="ctr"/>
            <a:r>
              <a:rPr lang="cs-CZ" dirty="0" smtClean="0"/>
              <a:t>(CSIRT.CZ)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68828" y="3107008"/>
            <a:ext cx="8957185" cy="658761"/>
            <a:chOff x="68828" y="4277032"/>
            <a:chExt cx="9055508" cy="658761"/>
          </a:xfrm>
        </p:grpSpPr>
        <p:sp>
          <p:nvSpPr>
            <p:cNvPr id="10" name="Zaoblený obdélník 9"/>
            <p:cNvSpPr/>
            <p:nvPr/>
          </p:nvSpPr>
          <p:spPr>
            <a:xfrm>
              <a:off x="68828" y="4277032"/>
              <a:ext cx="1691148" cy="658761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l-PL" dirty="0" smtClean="0"/>
                <a:t>subjekt dle </a:t>
              </a:r>
              <a:r>
                <a:rPr lang="pl-PL" dirty="0"/>
                <a:t>§ 3 odst. 1 písm. </a:t>
              </a:r>
              <a:r>
                <a:rPr lang="pl-PL" b="1" dirty="0">
                  <a:solidFill>
                    <a:srgbClr val="FF0000"/>
                  </a:solidFill>
                </a:rPr>
                <a:t>a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Zaoblený obdélník 12"/>
            <p:cNvSpPr/>
            <p:nvPr/>
          </p:nvSpPr>
          <p:spPr>
            <a:xfrm>
              <a:off x="1909918" y="4277032"/>
              <a:ext cx="1691148" cy="658761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l-PL" dirty="0" smtClean="0"/>
                <a:t>subjekt dle </a:t>
              </a:r>
              <a:r>
                <a:rPr lang="pl-PL" dirty="0"/>
                <a:t>§ 3 odst. 1 písm. </a:t>
              </a:r>
              <a:r>
                <a:rPr lang="pl-PL" b="1" dirty="0">
                  <a:solidFill>
                    <a:srgbClr val="FF0000"/>
                  </a:solidFill>
                </a:rPr>
                <a:t>b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Zaoblený obdélník 13"/>
            <p:cNvSpPr/>
            <p:nvPr/>
          </p:nvSpPr>
          <p:spPr>
            <a:xfrm>
              <a:off x="3751008" y="4277032"/>
              <a:ext cx="1691148" cy="658761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l-PL" dirty="0" smtClean="0"/>
                <a:t>subjekt dle </a:t>
              </a:r>
              <a:r>
                <a:rPr lang="pl-PL" dirty="0"/>
                <a:t>§ 3 odst. 1 písm. </a:t>
              </a:r>
              <a:r>
                <a:rPr lang="pl-PL" b="1" dirty="0" smtClean="0">
                  <a:solidFill>
                    <a:srgbClr val="FF0000"/>
                  </a:solidFill>
                </a:rPr>
                <a:t>c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Zaoblený obdélník 14"/>
            <p:cNvSpPr/>
            <p:nvPr/>
          </p:nvSpPr>
          <p:spPr>
            <a:xfrm>
              <a:off x="5592098" y="4277032"/>
              <a:ext cx="1691148" cy="658761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l-PL" dirty="0" smtClean="0"/>
                <a:t>subjekt dle </a:t>
              </a:r>
              <a:r>
                <a:rPr lang="pl-PL" dirty="0"/>
                <a:t>§ 3 odst. 1 písm. </a:t>
              </a:r>
              <a:r>
                <a:rPr lang="pl-PL" b="1" dirty="0" smtClean="0">
                  <a:solidFill>
                    <a:srgbClr val="FF0000"/>
                  </a:solidFill>
                </a:rPr>
                <a:t>d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Zaoblený obdélník 15"/>
            <p:cNvSpPr/>
            <p:nvPr/>
          </p:nvSpPr>
          <p:spPr>
            <a:xfrm>
              <a:off x="7433188" y="4277032"/>
              <a:ext cx="1691148" cy="658761"/>
            </a:xfrm>
            <a:prstGeom prst="round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l-PL" dirty="0" smtClean="0"/>
                <a:t>subjekt dle </a:t>
              </a:r>
              <a:r>
                <a:rPr lang="pl-PL" dirty="0"/>
                <a:t>§ 3 odst. 1 písm. </a:t>
              </a:r>
              <a:r>
                <a:rPr lang="pl-PL" b="1" dirty="0" smtClean="0">
                  <a:solidFill>
                    <a:srgbClr val="FF0000"/>
                  </a:solidFill>
                </a:rPr>
                <a:t>e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9" name="Přímá spojnice se šipkou 18"/>
          <p:cNvCxnSpPr/>
          <p:nvPr/>
        </p:nvCxnSpPr>
        <p:spPr>
          <a:xfrm flipH="1">
            <a:off x="1406013" y="2330260"/>
            <a:ext cx="285135" cy="727572"/>
          </a:xfrm>
          <a:prstGeom prst="straightConnector1">
            <a:avLst/>
          </a:prstGeom>
          <a:ln>
            <a:prstDash val="sysDash"/>
            <a:headEnd type="arrow" w="med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064774" y="2349910"/>
            <a:ext cx="186813" cy="717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499123" y="2340092"/>
            <a:ext cx="924232" cy="6882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292646" y="2340092"/>
            <a:ext cx="9831" cy="6882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191432" y="2330245"/>
            <a:ext cx="924234" cy="7079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0" y="3864093"/>
            <a:ext cx="182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poskytovatel služby </a:t>
            </a:r>
            <a:r>
              <a:rPr lang="cs-CZ" sz="1600" dirty="0" smtClean="0"/>
              <a:t>el. komunikací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subjekt zajišťující síť </a:t>
            </a:r>
            <a:r>
              <a:rPr lang="cs-CZ" sz="1600" dirty="0" smtClean="0"/>
              <a:t>el. komunikací</a:t>
            </a:r>
            <a:endParaRPr lang="cs-CZ" sz="16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818968" y="3864093"/>
            <a:ext cx="17009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orgán nebo osoba zajišťující </a:t>
            </a:r>
            <a:r>
              <a:rPr lang="cs-CZ" sz="1600" b="1" dirty="0"/>
              <a:t>významnou síť</a:t>
            </a:r>
            <a:endParaRPr lang="cs-CZ" sz="1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716593" y="3864093"/>
            <a:ext cx="1700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správce </a:t>
            </a:r>
            <a:r>
              <a:rPr lang="cs-CZ" sz="1600" b="1" dirty="0"/>
              <a:t>informačního</a:t>
            </a:r>
            <a:r>
              <a:rPr lang="cs-CZ" sz="1600" dirty="0"/>
              <a:t> </a:t>
            </a:r>
            <a:r>
              <a:rPr lang="cs-CZ" sz="1600" b="1" dirty="0"/>
              <a:t>systému kritické informační infrastruktury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486399" y="3864093"/>
            <a:ext cx="1809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správce </a:t>
            </a:r>
            <a:r>
              <a:rPr lang="cs-CZ" sz="1600" b="1" dirty="0"/>
              <a:t>komunikačního systému kritické informační infrastruktury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7334864" y="3864093"/>
            <a:ext cx="1809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správce </a:t>
            </a:r>
            <a:r>
              <a:rPr lang="cs-CZ" sz="1600" b="1" dirty="0" smtClean="0"/>
              <a:t>významného </a:t>
            </a:r>
            <a:r>
              <a:rPr lang="cs-CZ" sz="1600" b="1" dirty="0"/>
              <a:t>informačního systému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258530" y="2546555"/>
            <a:ext cx="1166923" cy="2769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cs-CZ" dirty="0" smtClean="0"/>
              <a:t>povinnosti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200981" y="2556387"/>
            <a:ext cx="2212542" cy="276999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cs-CZ" dirty="0" smtClean="0"/>
              <a:t>povinnosti</a:t>
            </a:r>
            <a:endParaRPr lang="cs-CZ" dirty="0"/>
          </a:p>
        </p:txBody>
      </p:sp>
      <p:cxnSp>
        <p:nvCxnSpPr>
          <p:cNvPr id="45" name="Přímá spojnice se šipkou 44"/>
          <p:cNvCxnSpPr/>
          <p:nvPr/>
        </p:nvCxnSpPr>
        <p:spPr>
          <a:xfrm>
            <a:off x="334297" y="5869859"/>
            <a:ext cx="326431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1022555" y="5486400"/>
            <a:ext cx="174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privátní subjekty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3795251" y="5869858"/>
            <a:ext cx="3451123" cy="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3982065" y="5486400"/>
            <a:ext cx="3190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privátní i veřejnoprávní subjekty</a:t>
            </a:r>
            <a:endParaRPr lang="cs-CZ" dirty="0">
              <a:solidFill>
                <a:schemeClr val="accent1"/>
              </a:solidFill>
            </a:endParaRPr>
          </a:p>
        </p:txBody>
      </p:sp>
      <p:cxnSp>
        <p:nvCxnSpPr>
          <p:cNvPr id="52" name="Přímá spojnice se šipkou 51"/>
          <p:cNvCxnSpPr/>
          <p:nvPr/>
        </p:nvCxnSpPr>
        <p:spPr>
          <a:xfrm>
            <a:off x="7354528" y="5860027"/>
            <a:ext cx="1632154" cy="0"/>
          </a:xfrm>
          <a:prstGeom prst="straightConnector1">
            <a:avLst/>
          </a:prstGeom>
          <a:ln>
            <a:solidFill>
              <a:srgbClr val="92D050"/>
            </a:solidFill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7433188" y="5230760"/>
            <a:ext cx="151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92D050"/>
                </a:solidFill>
              </a:rPr>
              <a:t>veřejnoprávní subjekty</a:t>
            </a:r>
            <a:endParaRPr lang="cs-CZ" dirty="0">
              <a:solidFill>
                <a:srgbClr val="92D050"/>
              </a:solidFill>
            </a:endParaRPr>
          </a:p>
        </p:txBody>
      </p:sp>
      <p:cxnSp>
        <p:nvCxnSpPr>
          <p:cNvPr id="57" name="Přímá spojnice 56"/>
          <p:cNvCxnSpPr/>
          <p:nvPr/>
        </p:nvCxnSpPr>
        <p:spPr>
          <a:xfrm>
            <a:off x="88492" y="6818672"/>
            <a:ext cx="8927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68828" y="6164826"/>
            <a:ext cx="0" cy="6931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035277" y="6715432"/>
            <a:ext cx="1533833" cy="884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157320" y="6782077"/>
            <a:ext cx="1632155" cy="176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3824748" y="6164821"/>
            <a:ext cx="1632155" cy="6391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5525728" y="6164820"/>
            <a:ext cx="1632155" cy="6391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7403689" y="6446559"/>
            <a:ext cx="1632155" cy="36075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Zaoblený obdélníkový popisek 65"/>
          <p:cNvSpPr/>
          <p:nvPr/>
        </p:nvSpPr>
        <p:spPr>
          <a:xfrm>
            <a:off x="471949" y="6105833"/>
            <a:ext cx="1769805" cy="304799"/>
          </a:xfrm>
          <a:prstGeom prst="wedgeRoundRectCallout">
            <a:avLst>
              <a:gd name="adj1" fmla="val -69411"/>
              <a:gd name="adj2" fmla="val 17338"/>
              <a:gd name="adj3" fmla="val 16667"/>
            </a:avLst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„míra povinností“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23802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49891" y="2102324"/>
            <a:ext cx="8785225" cy="5619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děkuji za pozornost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4294967295"/>
          </p:nvPr>
        </p:nvSpPr>
        <p:spPr>
          <a:xfrm>
            <a:off x="183990" y="3704192"/>
            <a:ext cx="8785225" cy="1646237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cs-CZ" sz="3200" b="1" dirty="0" smtClean="0">
                <a:solidFill>
                  <a:srgbClr val="0070C0"/>
                </a:solidFill>
              </a:rPr>
              <a:t>Jiří Peterka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http</a:t>
            </a:r>
            <a:r>
              <a:rPr lang="en-US" dirty="0">
                <a:solidFill>
                  <a:srgbClr val="0070C0"/>
                </a:solidFill>
              </a:rPr>
              <a:t>://jiri.peterka.cz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http://www.earchiv.cz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http://www.bajecnysvet.cz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</a:rPr>
              <a:t>http</a:t>
            </a:r>
            <a:r>
              <a:rPr lang="en-US" dirty="0">
                <a:solidFill>
                  <a:srgbClr val="0070C0"/>
                </a:solidFill>
              </a:rPr>
              <a:t>://</a:t>
            </a:r>
            <a:r>
              <a:rPr lang="en-US" dirty="0" smtClean="0">
                <a:solidFill>
                  <a:srgbClr val="0070C0"/>
                </a:solidFill>
              </a:rPr>
              <a:t>www.muzeuminternetu.cz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5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bychom si měli ujasnit?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323" y="787552"/>
            <a:ext cx="4935793" cy="5947546"/>
          </a:xfrm>
        </p:spPr>
        <p:txBody>
          <a:bodyPr/>
          <a:lstStyle/>
          <a:p>
            <a:pPr fontAlgn="ctr"/>
            <a:r>
              <a:rPr lang="cs-CZ" sz="2400" dirty="0" smtClean="0"/>
              <a:t>základní </a:t>
            </a:r>
            <a:r>
              <a:rPr lang="cs-CZ" sz="2400" dirty="0"/>
              <a:t>pojmy</a:t>
            </a:r>
          </a:p>
          <a:p>
            <a:pPr lvl="1" fontAlgn="ctr"/>
            <a:r>
              <a:rPr lang="cs-CZ" sz="2000" dirty="0" smtClean="0"/>
              <a:t>kybernetický (adjektivum)</a:t>
            </a:r>
            <a:endParaRPr lang="cs-CZ" sz="2000" dirty="0"/>
          </a:p>
          <a:p>
            <a:pPr lvl="1" fontAlgn="ctr"/>
            <a:r>
              <a:rPr lang="cs-CZ" sz="2000" dirty="0"/>
              <a:t>kyberprostor </a:t>
            </a:r>
            <a:r>
              <a:rPr lang="cs-CZ" sz="2000" dirty="0" smtClean="0"/>
              <a:t>(substantivum</a:t>
            </a:r>
            <a:r>
              <a:rPr lang="cs-CZ" sz="2000" dirty="0"/>
              <a:t>)</a:t>
            </a:r>
          </a:p>
          <a:p>
            <a:pPr lvl="1" fontAlgn="ctr"/>
            <a:r>
              <a:rPr lang="cs-CZ" sz="2000" dirty="0"/>
              <a:t>aktivum </a:t>
            </a:r>
          </a:p>
          <a:p>
            <a:pPr lvl="1" fontAlgn="ctr"/>
            <a:r>
              <a:rPr lang="cs-CZ" sz="2000" dirty="0" smtClean="0"/>
              <a:t>důvěrnost</a:t>
            </a:r>
            <a:r>
              <a:rPr lang="cs-CZ" sz="2000" dirty="0"/>
              <a:t>, integrita, dostupnost, …  </a:t>
            </a:r>
          </a:p>
          <a:p>
            <a:pPr lvl="1" fontAlgn="ctr"/>
            <a:r>
              <a:rPr lang="cs-CZ" sz="2000" dirty="0" smtClean="0"/>
              <a:t>prvek, systém, infrastruktura </a:t>
            </a:r>
          </a:p>
          <a:p>
            <a:r>
              <a:rPr lang="cs-CZ" sz="2400" dirty="0"/>
              <a:t> </a:t>
            </a:r>
            <a:r>
              <a:rPr lang="cs-CZ" sz="2400" dirty="0" smtClean="0"/>
              <a:t>rizika</a:t>
            </a:r>
            <a:endParaRPr lang="cs-CZ" sz="2400" dirty="0"/>
          </a:p>
          <a:p>
            <a:pPr lvl="1" fontAlgn="ctr"/>
            <a:r>
              <a:rPr lang="cs-CZ" sz="2000" dirty="0"/>
              <a:t>zranitelnost</a:t>
            </a:r>
          </a:p>
          <a:p>
            <a:pPr lvl="1" fontAlgn="ctr"/>
            <a:r>
              <a:rPr lang="cs-CZ" sz="2000" dirty="0"/>
              <a:t>hrozba, dopad</a:t>
            </a:r>
          </a:p>
          <a:p>
            <a:pPr lvl="1" fontAlgn="ctr"/>
            <a:r>
              <a:rPr lang="cs-CZ" sz="2000" dirty="0"/>
              <a:t>událost, incident</a:t>
            </a:r>
          </a:p>
          <a:p>
            <a:pPr lvl="1" fontAlgn="ctr"/>
            <a:r>
              <a:rPr lang="cs-CZ" sz="2000" dirty="0" err="1"/>
              <a:t>malware</a:t>
            </a:r>
            <a:r>
              <a:rPr lang="cs-CZ" sz="2000" dirty="0"/>
              <a:t>, </a:t>
            </a:r>
            <a:r>
              <a:rPr lang="cs-CZ" sz="2000" dirty="0" err="1"/>
              <a:t>hacking</a:t>
            </a:r>
            <a:r>
              <a:rPr lang="cs-CZ" sz="2000" dirty="0"/>
              <a:t>, DOS, DDOS, </a:t>
            </a:r>
            <a:r>
              <a:rPr lang="cs-CZ" sz="2000" dirty="0" err="1"/>
              <a:t>botnet</a:t>
            </a:r>
            <a:r>
              <a:rPr lang="cs-CZ" sz="2000" dirty="0"/>
              <a:t>, …</a:t>
            </a:r>
          </a:p>
          <a:p>
            <a:r>
              <a:rPr lang="cs-CZ" sz="2400" dirty="0" smtClean="0"/>
              <a:t>obrana/techniky</a:t>
            </a:r>
            <a:r>
              <a:rPr lang="cs-CZ" sz="2400" dirty="0"/>
              <a:t>:</a:t>
            </a:r>
          </a:p>
          <a:p>
            <a:pPr lvl="1" fontAlgn="ctr"/>
            <a:r>
              <a:rPr lang="cs-CZ" sz="2000" dirty="0"/>
              <a:t>firewall</a:t>
            </a:r>
          </a:p>
          <a:p>
            <a:pPr lvl="1" fontAlgn="ctr"/>
            <a:r>
              <a:rPr lang="cs-CZ" sz="2000" dirty="0" smtClean="0"/>
              <a:t>DPI (</a:t>
            </a:r>
            <a:r>
              <a:rPr lang="cs-CZ" sz="2000" dirty="0" err="1" smtClean="0"/>
              <a:t>Deep</a:t>
            </a:r>
            <a:r>
              <a:rPr lang="cs-CZ" sz="2000" dirty="0" smtClean="0"/>
              <a:t> </a:t>
            </a:r>
            <a:r>
              <a:rPr lang="cs-CZ" sz="2000" dirty="0" err="1" smtClean="0"/>
              <a:t>Packet</a:t>
            </a:r>
            <a:r>
              <a:rPr lang="cs-CZ" sz="2000" dirty="0" smtClean="0"/>
              <a:t> </a:t>
            </a:r>
            <a:r>
              <a:rPr lang="cs-CZ" sz="2000" dirty="0" err="1" smtClean="0"/>
              <a:t>Inspection</a:t>
            </a:r>
            <a:r>
              <a:rPr lang="cs-CZ" sz="2000" dirty="0" smtClean="0"/>
              <a:t>) </a:t>
            </a:r>
          </a:p>
          <a:p>
            <a:pPr lvl="1" fontAlgn="ctr"/>
            <a:r>
              <a:rPr lang="cs-CZ" sz="2000" dirty="0" smtClean="0"/>
              <a:t>IDS/IPS, DLP</a:t>
            </a:r>
          </a:p>
          <a:p>
            <a:pPr lvl="1" fontAlgn="ctr"/>
            <a:r>
              <a:rPr lang="cs-CZ" sz="2000" dirty="0" smtClean="0"/>
              <a:t>monitoring</a:t>
            </a:r>
            <a:r>
              <a:rPr lang="cs-CZ" sz="2000" dirty="0"/>
              <a:t>, behaviorální analýza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837470" y="836712"/>
            <a:ext cx="4306529" cy="5289451"/>
          </a:xfrm>
        </p:spPr>
        <p:txBody>
          <a:bodyPr/>
          <a:lstStyle/>
          <a:p>
            <a:r>
              <a:rPr lang="cs-CZ" sz="2400" dirty="0"/>
              <a:t>nástroje </a:t>
            </a:r>
          </a:p>
          <a:p>
            <a:pPr lvl="1"/>
            <a:r>
              <a:rPr lang="cs-CZ" sz="2000" dirty="0" smtClean="0"/>
              <a:t>log management</a:t>
            </a:r>
          </a:p>
          <a:p>
            <a:pPr lvl="1"/>
            <a:r>
              <a:rPr lang="cs-CZ" sz="2000" dirty="0" smtClean="0"/>
              <a:t>SIEM/ISMS</a:t>
            </a:r>
            <a:r>
              <a:rPr lang="cs-CZ" sz="2000" dirty="0"/>
              <a:t>, systémy řízení bezpečnosti </a:t>
            </a:r>
            <a:r>
              <a:rPr lang="cs-CZ" sz="2000" dirty="0" smtClean="0"/>
              <a:t>informací</a:t>
            </a:r>
          </a:p>
          <a:p>
            <a:pPr lvl="1"/>
            <a:r>
              <a:rPr lang="cs-CZ" sz="2000" dirty="0" smtClean="0"/>
              <a:t>dohledová </a:t>
            </a:r>
            <a:r>
              <a:rPr lang="cs-CZ" sz="2000" dirty="0"/>
              <a:t>centra</a:t>
            </a:r>
          </a:p>
          <a:p>
            <a:r>
              <a:rPr lang="cs-CZ" sz="2400" dirty="0" smtClean="0"/>
              <a:t>orgány</a:t>
            </a:r>
            <a:endParaRPr lang="cs-CZ" sz="2400" dirty="0"/>
          </a:p>
          <a:p>
            <a:pPr lvl="1"/>
            <a:r>
              <a:rPr lang="cs-CZ" sz="2000" dirty="0" smtClean="0"/>
              <a:t>CIRC</a:t>
            </a:r>
          </a:p>
          <a:p>
            <a:pPr lvl="1"/>
            <a:r>
              <a:rPr lang="cs-CZ" sz="2000" dirty="0" smtClean="0"/>
              <a:t>CERT, CSIRT</a:t>
            </a:r>
            <a:endParaRPr lang="cs-CZ" sz="2000" dirty="0"/>
          </a:p>
          <a:p>
            <a:r>
              <a:rPr lang="cs-CZ" sz="2400" dirty="0" smtClean="0"/>
              <a:t>zákon</a:t>
            </a:r>
            <a:endParaRPr lang="cs-CZ" sz="2400" dirty="0"/>
          </a:p>
          <a:p>
            <a:pPr lvl="1"/>
            <a:r>
              <a:rPr lang="cs-CZ" sz="2000" dirty="0" err="1" smtClean="0"/>
              <a:t>ZoKB</a:t>
            </a:r>
            <a:r>
              <a:rPr lang="cs-CZ" sz="2000" dirty="0"/>
              <a:t>, </a:t>
            </a:r>
            <a:r>
              <a:rPr lang="cs-CZ" sz="2000" dirty="0" smtClean="0"/>
              <a:t>vyhlášky, gesce NBÚ</a:t>
            </a:r>
          </a:p>
          <a:p>
            <a:pPr lvl="1"/>
            <a:r>
              <a:rPr lang="cs-CZ" sz="2000" dirty="0" smtClean="0"/>
              <a:t>kritická </a:t>
            </a:r>
            <a:r>
              <a:rPr lang="cs-CZ" sz="2000" dirty="0"/>
              <a:t>(komunikační a informační) </a:t>
            </a:r>
            <a:r>
              <a:rPr lang="cs-CZ" sz="2000" dirty="0" smtClean="0"/>
              <a:t>infrastruktura</a:t>
            </a:r>
          </a:p>
          <a:p>
            <a:pPr lvl="1"/>
            <a:r>
              <a:rPr lang="cs-CZ" sz="2000" dirty="0" smtClean="0"/>
              <a:t>významný informační systém</a:t>
            </a:r>
          </a:p>
          <a:p>
            <a:pPr lvl="1"/>
            <a:r>
              <a:rPr lang="cs-CZ" sz="2000" dirty="0" smtClean="0"/>
              <a:t>vládní/národní CERT/CSIRT </a:t>
            </a:r>
          </a:p>
          <a:p>
            <a:pPr lvl="1"/>
            <a:r>
              <a:rPr lang="cs-CZ" sz="2000" dirty="0" smtClean="0"/>
              <a:t>NCKB …. </a:t>
            </a: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782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„kyberprostor“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50825" y="767888"/>
            <a:ext cx="8893175" cy="6021287"/>
          </a:xfrm>
        </p:spPr>
        <p:txBody>
          <a:bodyPr/>
          <a:lstStyle/>
          <a:p>
            <a:r>
              <a:rPr lang="cs-CZ" dirty="0" smtClean="0"/>
              <a:t>co znamená „kybernetický“ (jako adjektivum) ?</a:t>
            </a:r>
          </a:p>
          <a:p>
            <a:pPr lvl="1"/>
            <a:r>
              <a:rPr lang="cs-CZ" dirty="0" smtClean="0"/>
              <a:t>a potom: co je </a:t>
            </a:r>
            <a:r>
              <a:rPr lang="cs-CZ" u="sng" dirty="0" smtClean="0"/>
              <a:t>kybernetický prostor</a:t>
            </a:r>
            <a:r>
              <a:rPr lang="cs-CZ" dirty="0" smtClean="0"/>
              <a:t>, alias </a:t>
            </a:r>
            <a:r>
              <a:rPr lang="cs-CZ" u="sng" dirty="0" smtClean="0"/>
              <a:t>kyberprostor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r>
              <a:rPr lang="cs-CZ" dirty="0" smtClean="0"/>
              <a:t>raději: neztrácejme čas s exaktními definicemi</a:t>
            </a:r>
          </a:p>
          <a:p>
            <a:pPr lvl="1"/>
            <a:r>
              <a:rPr lang="cs-CZ" dirty="0" smtClean="0"/>
              <a:t>je jich mnoho a stejně se vzájemně liší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zjednodušme si to:</a:t>
            </a:r>
          </a:p>
          <a:p>
            <a:pPr lvl="1"/>
            <a:r>
              <a:rPr lang="cs-CZ" i="1" dirty="0" smtClean="0"/>
              <a:t>kybernetický</a:t>
            </a:r>
            <a:r>
              <a:rPr lang="cs-CZ" dirty="0" smtClean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0000"/>
                </a:solidFill>
              </a:rPr>
              <a:t>po</a:t>
            </a:r>
            <a:r>
              <a:rPr lang="cs-CZ" b="1" dirty="0" smtClean="0">
                <a:solidFill>
                  <a:srgbClr val="FF0000"/>
                </a:solidFill>
              </a:rPr>
              <a:t>čítačový</a:t>
            </a:r>
          </a:p>
          <a:p>
            <a:pPr lvl="1"/>
            <a:r>
              <a:rPr lang="cs-CZ" i="1" dirty="0" smtClean="0"/>
              <a:t>kybernetický prostor </a:t>
            </a:r>
            <a:r>
              <a:rPr lang="cs-CZ" dirty="0" smtClean="0"/>
              <a:t>(</a:t>
            </a:r>
            <a:r>
              <a:rPr lang="cs-CZ" i="1" dirty="0" smtClean="0"/>
              <a:t>kyberprostor</a:t>
            </a:r>
            <a:r>
              <a:rPr lang="cs-CZ" dirty="0" smtClean="0"/>
              <a:t>)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0000"/>
                </a:solidFill>
              </a:rPr>
              <a:t>prostor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vytv</a:t>
            </a:r>
            <a:r>
              <a:rPr lang="cs-CZ" b="1" dirty="0" err="1" smtClean="0">
                <a:solidFill>
                  <a:srgbClr val="FF0000"/>
                </a:solidFill>
              </a:rPr>
              <a:t>ářený</a:t>
            </a:r>
            <a:r>
              <a:rPr lang="cs-CZ" b="1" dirty="0" smtClean="0">
                <a:solidFill>
                  <a:srgbClr val="FF0000"/>
                </a:solidFill>
              </a:rPr>
              <a:t> počítači </a:t>
            </a:r>
          </a:p>
          <a:p>
            <a:endParaRPr lang="cs-CZ" dirty="0" smtClean="0"/>
          </a:p>
          <a:p>
            <a:r>
              <a:rPr lang="cs-CZ" dirty="0" smtClean="0"/>
              <a:t>spíše se zajímejme o to:</a:t>
            </a:r>
          </a:p>
          <a:p>
            <a:pPr lvl="1"/>
            <a:r>
              <a:rPr lang="cs-CZ" dirty="0" smtClean="0"/>
              <a:t>co všechno „kyberprostor“ zahrnuje, jaké má vlastnosti, ….</a:t>
            </a:r>
          </a:p>
          <a:p>
            <a:pPr lvl="1"/>
            <a:r>
              <a:rPr lang="cs-CZ" dirty="0" smtClean="0"/>
              <a:t>co „kyberprostor“ ohrožuje, jak zajistit jeho bezpečnost</a:t>
            </a: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5476567" y="3519949"/>
            <a:ext cx="1897627" cy="678425"/>
          </a:xfrm>
          <a:prstGeom prst="wedgeRoundRectCallout">
            <a:avLst>
              <a:gd name="adj1" fmla="val -20315"/>
              <a:gd name="adj2" fmla="val 9583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„to“, co vzniká díky počítačům</a:t>
            </a:r>
            <a:endParaRPr lang="cs-CZ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5319250" y="5260258"/>
            <a:ext cx="2713705" cy="432620"/>
          </a:xfrm>
          <a:prstGeom prst="wedgeRoundRectCallout">
            <a:avLst>
              <a:gd name="adj1" fmla="val -23430"/>
              <a:gd name="adj2" fmla="val -1268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 to „samostatný svět“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63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všechno „kyberprostor“ zahrnuje?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62335" y="777721"/>
            <a:ext cx="8893175" cy="6021287"/>
          </a:xfrm>
        </p:spPr>
        <p:txBody>
          <a:bodyPr/>
          <a:lstStyle/>
          <a:p>
            <a:r>
              <a:rPr lang="cs-CZ" dirty="0" smtClean="0"/>
              <a:t>intuitivně:</a:t>
            </a:r>
          </a:p>
          <a:p>
            <a:pPr lvl="1"/>
            <a:r>
              <a:rPr lang="cs-CZ" dirty="0" smtClean="0"/>
              <a:t>je to „</a:t>
            </a:r>
            <a:r>
              <a:rPr lang="cs-CZ" i="1" dirty="0" smtClean="0"/>
              <a:t>to, co vytváří klasické počítače</a:t>
            </a:r>
            <a:r>
              <a:rPr lang="cs-CZ" dirty="0" smtClean="0"/>
              <a:t>“</a:t>
            </a:r>
          </a:p>
          <a:p>
            <a:pPr lvl="2"/>
            <a:r>
              <a:rPr lang="cs-CZ" dirty="0" smtClean="0"/>
              <a:t>například: počítače v datových centrech, počítače v domácnostech, firmách a institucích</a:t>
            </a:r>
          </a:p>
          <a:p>
            <a:r>
              <a:rPr lang="cs-CZ" dirty="0" smtClean="0"/>
              <a:t>ve skutečnosti může jít (a jde) také o:</a:t>
            </a:r>
          </a:p>
          <a:p>
            <a:pPr lvl="1"/>
            <a:r>
              <a:rPr lang="cs-CZ" dirty="0" smtClean="0"/>
              <a:t>zařízení obdobná počítačům </a:t>
            </a:r>
          </a:p>
          <a:p>
            <a:pPr lvl="2"/>
            <a:r>
              <a:rPr lang="cs-CZ" dirty="0" smtClean="0"/>
              <a:t>jako jsou tablety, mobily, hrací konzole, periferie (tiskárny, modemy, …..  )</a:t>
            </a:r>
          </a:p>
          <a:p>
            <a:pPr lvl="1"/>
            <a:r>
              <a:rPr lang="cs-CZ" dirty="0" smtClean="0"/>
              <a:t>„chytrá“ (domácí/osobní) zařízení, sloužící primárně jiným účelům</a:t>
            </a:r>
          </a:p>
          <a:p>
            <a:pPr lvl="2"/>
            <a:r>
              <a:rPr lang="cs-CZ" dirty="0" smtClean="0"/>
              <a:t>TV, různé přehrávače … ledničky, pračky, myčky, …. hračky </a:t>
            </a:r>
          </a:p>
          <a:p>
            <a:pPr lvl="3"/>
            <a:r>
              <a:rPr lang="cs-CZ" dirty="0" smtClean="0"/>
              <a:t>ale třeba také kardiostimulátory, lékařská zařízení, ….</a:t>
            </a:r>
          </a:p>
          <a:p>
            <a:pPr lvl="1"/>
            <a:r>
              <a:rPr lang="cs-CZ" dirty="0" smtClean="0"/>
              <a:t>řídící systémy </a:t>
            </a:r>
          </a:p>
          <a:p>
            <a:pPr lvl="2"/>
            <a:r>
              <a:rPr lang="cs-CZ" dirty="0" smtClean="0"/>
              <a:t>v průmyslu, v dopravě, v telekomunikacích, utilitách ….</a:t>
            </a:r>
          </a:p>
          <a:p>
            <a:pPr lvl="1"/>
            <a:r>
              <a:rPr lang="cs-CZ" dirty="0" smtClean="0"/>
              <a:t>stroje, průmyslová zařízení, přístroje</a:t>
            </a:r>
          </a:p>
          <a:p>
            <a:pPr lvl="2"/>
            <a:r>
              <a:rPr lang="cs-CZ" dirty="0" smtClean="0"/>
              <a:t>ve výrobě,  v distribuci,  …… 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5820697" y="5978013"/>
            <a:ext cx="3224981" cy="7865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cs-CZ" dirty="0" smtClean="0"/>
              <a:t>obecně: všechno, co je řízeno (počítačovým) programem</a:t>
            </a:r>
            <a:endParaRPr lang="cs-CZ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7118555" y="4316361"/>
            <a:ext cx="1927122" cy="1455174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cs-CZ" dirty="0" smtClean="0"/>
              <a:t>protože změnou programu zle změnit chování/fungování</a:t>
            </a:r>
            <a:endParaRPr lang="cs-CZ" dirty="0"/>
          </a:p>
        </p:txBody>
      </p:sp>
      <p:pic>
        <p:nvPicPr>
          <p:cNvPr id="6" name="Picture 5" descr="ideal cpu Excel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103770"/>
              </a:clrFrom>
              <a:clrTo>
                <a:srgbClr val="10377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157" y="1032387"/>
            <a:ext cx="646379" cy="709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5" descr="ProLiant 3000 - righ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0277" y="865239"/>
            <a:ext cx="651079" cy="86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035" y="2595716"/>
            <a:ext cx="805965" cy="79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 descr="ericss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187" y="2476622"/>
            <a:ext cx="795103" cy="89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31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kyberprostor není jen Internet !!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50825" y="767888"/>
            <a:ext cx="8893175" cy="6021287"/>
          </a:xfrm>
        </p:spPr>
        <p:txBody>
          <a:bodyPr/>
          <a:lstStyle/>
          <a:p>
            <a:r>
              <a:rPr lang="cs-CZ" dirty="0" smtClean="0"/>
              <a:t>pozor: </a:t>
            </a:r>
          </a:p>
          <a:p>
            <a:pPr lvl="1"/>
            <a:r>
              <a:rPr lang="cs-CZ" b="1" dirty="0" smtClean="0"/>
              <a:t>kyberprostor není (ani zdaleka) to samé, jako Internet !! </a:t>
            </a:r>
          </a:p>
          <a:p>
            <a:pPr lvl="2"/>
            <a:r>
              <a:rPr lang="cs-CZ" dirty="0" smtClean="0"/>
              <a:t>i když: významná část hrozeb přichází právě „z Internetu“</a:t>
            </a:r>
          </a:p>
          <a:p>
            <a:endParaRPr lang="cs-CZ" sz="1600" dirty="0" smtClean="0"/>
          </a:p>
          <a:p>
            <a:r>
              <a:rPr lang="cs-CZ" dirty="0" smtClean="0"/>
              <a:t>není to:</a:t>
            </a:r>
          </a:p>
          <a:p>
            <a:pPr lvl="1"/>
            <a:r>
              <a:rPr lang="cs-CZ" dirty="0" smtClean="0"/>
              <a:t>„něco souvislého“ (například jedna hodně velká síť – Internet)</a:t>
            </a:r>
          </a:p>
          <a:p>
            <a:r>
              <a:rPr lang="cs-CZ" dirty="0" smtClean="0"/>
              <a:t>ale může to být:</a:t>
            </a:r>
          </a:p>
          <a:p>
            <a:pPr lvl="1"/>
            <a:r>
              <a:rPr lang="cs-CZ" dirty="0" smtClean="0"/>
              <a:t>více samostatných (vzájemně oddělených) oblastí/prostorů</a:t>
            </a:r>
          </a:p>
          <a:p>
            <a:pPr lvl="1"/>
            <a:endParaRPr lang="cs-CZ" dirty="0" smtClean="0"/>
          </a:p>
          <a:p>
            <a:pPr lvl="1"/>
            <a:endParaRPr lang="cs-CZ" sz="1050" dirty="0" smtClean="0"/>
          </a:p>
          <a:p>
            <a:pPr lvl="1"/>
            <a:r>
              <a:rPr lang="cs-CZ" dirty="0" smtClean="0"/>
              <a:t>pozor: </a:t>
            </a:r>
            <a:r>
              <a:rPr lang="cs-CZ" dirty="0" smtClean="0">
                <a:solidFill>
                  <a:srgbClr val="FF0000"/>
                </a:solidFill>
              </a:rPr>
              <a:t>je (velkou) chybou myslet si, že když nejste připojeni k Internetu, že vám nic nehrozí !!!</a:t>
            </a:r>
          </a:p>
          <a:p>
            <a:pPr lvl="2"/>
            <a:r>
              <a:rPr lang="cs-CZ" dirty="0" smtClean="0"/>
              <a:t>hrozby a „nákazy“ se nemusí šířit jen po Internetu </a:t>
            </a:r>
          </a:p>
          <a:p>
            <a:pPr lvl="3"/>
            <a:r>
              <a:rPr lang="cs-CZ" dirty="0" smtClean="0"/>
              <a:t>ale prakticky jakkoli, například přes fyzické nosiče (USB klíčenky, SD karty)</a:t>
            </a:r>
          </a:p>
          <a:p>
            <a:pPr lvl="4"/>
            <a:r>
              <a:rPr lang="cs-CZ" dirty="0" smtClean="0"/>
              <a:t>v Íránu by mohli vyprávět (viz virus </a:t>
            </a:r>
            <a:r>
              <a:rPr lang="cs-CZ" dirty="0" err="1" smtClean="0"/>
              <a:t>Stuxnet</a:t>
            </a:r>
            <a:r>
              <a:rPr lang="cs-CZ" dirty="0" smtClean="0"/>
              <a:t>, šířený přes tiskárny)</a:t>
            </a:r>
            <a:endParaRPr lang="cs-CZ" dirty="0"/>
          </a:p>
        </p:txBody>
      </p:sp>
      <p:sp>
        <p:nvSpPr>
          <p:cNvPr id="9" name="Mrak 8"/>
          <p:cNvSpPr/>
          <p:nvPr/>
        </p:nvSpPr>
        <p:spPr>
          <a:xfrm>
            <a:off x="3028335" y="2133601"/>
            <a:ext cx="3165987" cy="6096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rak 9"/>
          <p:cNvSpPr/>
          <p:nvPr/>
        </p:nvSpPr>
        <p:spPr>
          <a:xfrm>
            <a:off x="1592827" y="4395019"/>
            <a:ext cx="855406" cy="373627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rak 10"/>
          <p:cNvSpPr/>
          <p:nvPr/>
        </p:nvSpPr>
        <p:spPr>
          <a:xfrm>
            <a:off x="2871021" y="4395020"/>
            <a:ext cx="1071714" cy="43262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rak 11"/>
          <p:cNvSpPr/>
          <p:nvPr/>
        </p:nvSpPr>
        <p:spPr>
          <a:xfrm>
            <a:off x="6076337" y="4385188"/>
            <a:ext cx="1071714" cy="43262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rak 12"/>
          <p:cNvSpPr/>
          <p:nvPr/>
        </p:nvSpPr>
        <p:spPr>
          <a:xfrm>
            <a:off x="4680157" y="4336025"/>
            <a:ext cx="471947" cy="235975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Mrak 13"/>
          <p:cNvSpPr/>
          <p:nvPr/>
        </p:nvSpPr>
        <p:spPr>
          <a:xfrm>
            <a:off x="4227873" y="4660489"/>
            <a:ext cx="471947" cy="235975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Mrak 14"/>
          <p:cNvSpPr/>
          <p:nvPr/>
        </p:nvSpPr>
        <p:spPr>
          <a:xfrm>
            <a:off x="5289758" y="4581832"/>
            <a:ext cx="580101" cy="294967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Mrak 15"/>
          <p:cNvSpPr/>
          <p:nvPr/>
        </p:nvSpPr>
        <p:spPr>
          <a:xfrm>
            <a:off x="7502016" y="4414684"/>
            <a:ext cx="727584" cy="363793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Picture 16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506" y="1661652"/>
            <a:ext cx="1115552" cy="116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Přímá spojnice 18"/>
          <p:cNvCxnSpPr/>
          <p:nvPr/>
        </p:nvCxnSpPr>
        <p:spPr>
          <a:xfrm>
            <a:off x="3057832" y="2113935"/>
            <a:ext cx="3215149" cy="6390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3028335" y="2163096"/>
            <a:ext cx="3215149" cy="6390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7521677" y="1936954"/>
            <a:ext cx="1327356" cy="865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7413522" y="1907458"/>
            <a:ext cx="1327356" cy="865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zákony platí v kyberprostoru?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sz="half" idx="1"/>
          </p:nvPr>
        </p:nvSpPr>
        <p:spPr>
          <a:xfrm>
            <a:off x="68826" y="836712"/>
            <a:ext cx="4572000" cy="5289451"/>
          </a:xfrm>
        </p:spPr>
        <p:txBody>
          <a:bodyPr/>
          <a:lstStyle/>
          <a:p>
            <a:r>
              <a:rPr lang="cs-CZ" dirty="0" smtClean="0"/>
              <a:t>zákony matematiky, logiky …</a:t>
            </a:r>
          </a:p>
          <a:p>
            <a:pPr lvl="1"/>
            <a:r>
              <a:rPr lang="cs-CZ" dirty="0" smtClean="0"/>
              <a:t>platí stále</a:t>
            </a:r>
          </a:p>
          <a:p>
            <a:r>
              <a:rPr lang="cs-CZ" dirty="0" smtClean="0"/>
              <a:t>fyzikální zákony:</a:t>
            </a:r>
          </a:p>
          <a:p>
            <a:pPr lvl="1"/>
            <a:r>
              <a:rPr lang="cs-CZ" dirty="0" smtClean="0"/>
              <a:t>některé platí</a:t>
            </a:r>
          </a:p>
          <a:p>
            <a:pPr lvl="2"/>
            <a:r>
              <a:rPr lang="cs-CZ" dirty="0" smtClean="0"/>
              <a:t>bez konektivity/možnosti přenosu se neobejdete</a:t>
            </a:r>
          </a:p>
          <a:p>
            <a:pPr lvl="2"/>
            <a:r>
              <a:rPr lang="cs-CZ" dirty="0" smtClean="0"/>
              <a:t>bez napájení (přísunu energie) dlouho nevydržíte</a:t>
            </a:r>
            <a:endParaRPr lang="en-US" dirty="0" smtClean="0"/>
          </a:p>
          <a:p>
            <a:pPr lvl="2"/>
            <a:r>
              <a:rPr lang="en-US" dirty="0" smtClean="0"/>
              <a:t>….</a:t>
            </a:r>
            <a:endParaRPr lang="cs-CZ" dirty="0" smtClean="0"/>
          </a:p>
          <a:p>
            <a:pPr lvl="1"/>
            <a:r>
              <a:rPr lang="cs-CZ" dirty="0" smtClean="0"/>
              <a:t>jiné nikoli:</a:t>
            </a:r>
          </a:p>
          <a:p>
            <a:pPr lvl="2"/>
            <a:r>
              <a:rPr lang="cs-CZ" dirty="0" smtClean="0"/>
              <a:t>fyzické (geografické) vzdálenosti přestávají existovat</a:t>
            </a:r>
          </a:p>
          <a:p>
            <a:pPr lvl="3"/>
            <a:r>
              <a:rPr lang="cs-CZ" dirty="0" smtClean="0"/>
              <a:t>zůstává jen přenosové zpoždění (latence)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17806" y="836712"/>
            <a:ext cx="4326194" cy="5289451"/>
          </a:xfrm>
        </p:spPr>
        <p:txBody>
          <a:bodyPr/>
          <a:lstStyle/>
          <a:p>
            <a:r>
              <a:rPr lang="cs-CZ" dirty="0"/>
              <a:t>právo, zákony, morálka ….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pro vás platí </a:t>
            </a:r>
            <a:r>
              <a:rPr lang="cs-CZ" dirty="0" smtClean="0">
                <a:solidFill>
                  <a:srgbClr val="FF0000"/>
                </a:solidFill>
              </a:rPr>
              <a:t>nadále !!!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>
                <a:solidFill>
                  <a:srgbClr val="00B050"/>
                </a:solidFill>
              </a:rPr>
              <a:t>pro druhou stranu barikády neplatí !!!</a:t>
            </a:r>
          </a:p>
          <a:p>
            <a:r>
              <a:rPr lang="cs-CZ" dirty="0" smtClean="0"/>
              <a:t>„ekonomické“ zákony</a:t>
            </a:r>
          </a:p>
          <a:p>
            <a:pPr lvl="1"/>
            <a:r>
              <a:rPr lang="cs-CZ" dirty="0" smtClean="0"/>
              <a:t>„poměrové“ zákony neplatí</a:t>
            </a:r>
          </a:p>
          <a:p>
            <a:pPr lvl="2"/>
            <a:r>
              <a:rPr lang="cs-CZ" dirty="0" smtClean="0"/>
              <a:t>zdatným soupeřem giganta může být i trpaslík</a:t>
            </a:r>
          </a:p>
          <a:p>
            <a:pPr lvl="3"/>
            <a:r>
              <a:rPr lang="cs-CZ" dirty="0" smtClean="0"/>
              <a:t>příklad: USA vs. Severní Korea</a:t>
            </a:r>
          </a:p>
          <a:p>
            <a:pPr lvl="2"/>
            <a:r>
              <a:rPr lang="cs-CZ" dirty="0" smtClean="0"/>
              <a:t>zdatným soupeřem celých týmů může být i jednotlivec či malá skupinka</a:t>
            </a:r>
            <a:endParaRPr lang="cs-CZ" dirty="0"/>
          </a:p>
        </p:txBody>
      </p:sp>
      <p:pic>
        <p:nvPicPr>
          <p:cNvPr id="2050" name="Picture 2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259" y="5485987"/>
            <a:ext cx="1320934" cy="11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Přímá spojnice 7"/>
          <p:cNvCxnSpPr/>
          <p:nvPr/>
        </p:nvCxnSpPr>
        <p:spPr>
          <a:xfrm>
            <a:off x="6961239" y="5476568"/>
            <a:ext cx="1671484" cy="11110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6961239" y="5545394"/>
            <a:ext cx="1671484" cy="11110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85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aktiva?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88491" y="836712"/>
            <a:ext cx="9055510" cy="6021287"/>
          </a:xfrm>
        </p:spPr>
        <p:txBody>
          <a:bodyPr/>
          <a:lstStyle/>
          <a:p>
            <a:r>
              <a:rPr lang="cs-CZ" b="1" dirty="0" smtClean="0"/>
              <a:t>aktivum</a:t>
            </a:r>
            <a:r>
              <a:rPr lang="cs-CZ" dirty="0" smtClean="0"/>
              <a:t> (</a:t>
            </a:r>
            <a:r>
              <a:rPr lang="cs-CZ" dirty="0" err="1" smtClean="0"/>
              <a:t>sing</a:t>
            </a:r>
            <a:r>
              <a:rPr lang="cs-CZ" dirty="0" smtClean="0"/>
              <a:t>.), </a:t>
            </a:r>
            <a:r>
              <a:rPr lang="cs-CZ" b="1" dirty="0" smtClean="0"/>
              <a:t>aktiva</a:t>
            </a:r>
            <a:r>
              <a:rPr lang="cs-CZ" dirty="0" smtClean="0"/>
              <a:t> (plurál):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neformálně: </a:t>
            </a:r>
            <a:r>
              <a:rPr lang="en-US" dirty="0" err="1" smtClean="0">
                <a:solidFill>
                  <a:srgbClr val="FF0000"/>
                </a:solidFill>
              </a:rPr>
              <a:t>cokoli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cs-CZ" dirty="0" smtClean="0">
                <a:solidFill>
                  <a:srgbClr val="FF0000"/>
                </a:solidFill>
              </a:rPr>
              <a:t>čeho si nějak ceníme a nechceme o to přijít</a:t>
            </a:r>
          </a:p>
          <a:p>
            <a:pPr lvl="2"/>
            <a:endParaRPr lang="cs-CZ" sz="1000" dirty="0" smtClean="0"/>
          </a:p>
          <a:p>
            <a:pPr lvl="2"/>
            <a:r>
              <a:rPr lang="cs-CZ" dirty="0" smtClean="0"/>
              <a:t>může to mít fyzickou podobu / být hmotné:</a:t>
            </a:r>
          </a:p>
          <a:p>
            <a:pPr lvl="3"/>
            <a:r>
              <a:rPr lang="cs-CZ" dirty="0" smtClean="0"/>
              <a:t>počítače, periferie, zařízení, stroje, ….</a:t>
            </a:r>
          </a:p>
          <a:p>
            <a:pPr lvl="3"/>
            <a:r>
              <a:rPr lang="cs-CZ" dirty="0" smtClean="0"/>
              <a:t>suroviny, energie, zboží, …..</a:t>
            </a:r>
          </a:p>
          <a:p>
            <a:pPr lvl="3"/>
            <a:r>
              <a:rPr lang="cs-CZ" dirty="0" smtClean="0"/>
              <a:t>přenosové cesty, sítě, prostředky komunikace</a:t>
            </a:r>
          </a:p>
          <a:p>
            <a:pPr lvl="2"/>
            <a:endParaRPr lang="cs-CZ" sz="1100" dirty="0" smtClean="0"/>
          </a:p>
          <a:p>
            <a:pPr lvl="2"/>
            <a:r>
              <a:rPr lang="cs-CZ" dirty="0" smtClean="0"/>
              <a:t>nemusí to mít fyzickou podobu / může to být nehmotné</a:t>
            </a:r>
          </a:p>
          <a:p>
            <a:pPr lvl="3"/>
            <a:r>
              <a:rPr lang="cs-CZ" dirty="0" smtClean="0"/>
              <a:t>informace, znalosti (know-how) …..</a:t>
            </a:r>
          </a:p>
          <a:p>
            <a:pPr lvl="3"/>
            <a:r>
              <a:rPr lang="cs-CZ" dirty="0" smtClean="0"/>
              <a:t>data (databáze), programy …..</a:t>
            </a:r>
          </a:p>
          <a:p>
            <a:pPr lvl="3"/>
            <a:endParaRPr lang="cs-CZ" dirty="0" smtClean="0"/>
          </a:p>
          <a:p>
            <a:pPr lvl="3"/>
            <a:r>
              <a:rPr lang="cs-CZ" dirty="0" smtClean="0"/>
              <a:t>schopnost, dostupnost, funkčnost ….</a:t>
            </a:r>
          </a:p>
          <a:p>
            <a:pPr lvl="4"/>
            <a:r>
              <a:rPr lang="cs-CZ" dirty="0" smtClean="0"/>
              <a:t>schopnost řádně fungovat </a:t>
            </a:r>
          </a:p>
          <a:p>
            <a:pPr lvl="4"/>
            <a:r>
              <a:rPr lang="cs-CZ" dirty="0" smtClean="0"/>
              <a:t>schopnost poskytovat služby</a:t>
            </a:r>
          </a:p>
          <a:p>
            <a:pPr lvl="3"/>
            <a:endParaRPr lang="cs-CZ" dirty="0" smtClean="0"/>
          </a:p>
          <a:p>
            <a:pPr lvl="3"/>
            <a:r>
              <a:rPr lang="cs-CZ" dirty="0" smtClean="0"/>
              <a:t>reputace, prestiž, obraz (image)</a:t>
            </a:r>
          </a:p>
          <a:p>
            <a:pPr lvl="2"/>
            <a:endParaRPr lang="cs-CZ" dirty="0"/>
          </a:p>
        </p:txBody>
      </p:sp>
      <p:sp>
        <p:nvSpPr>
          <p:cNvPr id="4" name="Levá složená závorka 3"/>
          <p:cNvSpPr/>
          <p:nvPr/>
        </p:nvSpPr>
        <p:spPr>
          <a:xfrm flipH="1">
            <a:off x="4876799" y="4011561"/>
            <a:ext cx="314632" cy="58993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260256" y="4031228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protistrana se snaží je od nás získat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Levá složená závorka 5"/>
          <p:cNvSpPr/>
          <p:nvPr/>
        </p:nvSpPr>
        <p:spPr>
          <a:xfrm flipH="1">
            <a:off x="4984955" y="5152103"/>
            <a:ext cx="314632" cy="81607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38915" y="5338918"/>
            <a:ext cx="2688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protistrana se snaží omezit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Levá složená závorka 7"/>
          <p:cNvSpPr/>
          <p:nvPr/>
        </p:nvSpPr>
        <p:spPr>
          <a:xfrm flipH="1">
            <a:off x="5142270" y="4404852"/>
            <a:ext cx="314632" cy="24580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594552" y="4345860"/>
            <a:ext cx="315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protistrana se snaží je pozměnit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Levá složená závorka 9"/>
          <p:cNvSpPr/>
          <p:nvPr/>
        </p:nvSpPr>
        <p:spPr>
          <a:xfrm flipH="1">
            <a:off x="4955457" y="6508956"/>
            <a:ext cx="314632" cy="24580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299585" y="6400802"/>
            <a:ext cx="283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protistrana se snaží pokazit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Levá složená závorka 11"/>
          <p:cNvSpPr/>
          <p:nvPr/>
        </p:nvSpPr>
        <p:spPr>
          <a:xfrm flipH="1">
            <a:off x="6794089" y="2231921"/>
            <a:ext cx="314632" cy="1160208"/>
          </a:xfrm>
          <a:prstGeom prst="lef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098890" y="2448232"/>
            <a:ext cx="2045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protistrana se snaží ukrást, poškodit ….</a:t>
            </a:r>
            <a:endParaRPr lang="cs-CZ" dirty="0"/>
          </a:p>
        </p:txBody>
      </p:sp>
      <p:sp>
        <p:nvSpPr>
          <p:cNvPr id="14" name="Zaoblený obdélníkový popisek 13"/>
          <p:cNvSpPr/>
          <p:nvPr/>
        </p:nvSpPr>
        <p:spPr>
          <a:xfrm>
            <a:off x="6499125" y="884905"/>
            <a:ext cx="1061884" cy="383457"/>
          </a:xfrm>
          <a:prstGeom prst="wedgeRoundRectCallout">
            <a:avLst>
              <a:gd name="adj1" fmla="val -24536"/>
              <a:gd name="adj2" fmla="val 9070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cs-CZ" dirty="0" smtClean="0"/>
              <a:t>nesmíme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01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(a jak) lze narušit (u dat)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sz="half" idx="1"/>
          </p:nvPr>
        </p:nvSpPr>
        <p:spPr>
          <a:xfrm>
            <a:off x="94205" y="797386"/>
            <a:ext cx="3907524" cy="5289451"/>
          </a:xfrm>
        </p:spPr>
        <p:txBody>
          <a:bodyPr/>
          <a:lstStyle/>
          <a:p>
            <a:r>
              <a:rPr lang="cs-CZ" sz="2400" dirty="0" smtClean="0"/>
              <a:t>co je možné narušit: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důvěrnost</a:t>
            </a:r>
            <a:r>
              <a:rPr lang="cs-CZ" sz="2000" dirty="0" smtClean="0"/>
              <a:t> (</a:t>
            </a:r>
            <a:r>
              <a:rPr lang="cs-CZ" sz="2000" dirty="0" err="1" smtClean="0"/>
              <a:t>privacy</a:t>
            </a:r>
            <a:r>
              <a:rPr lang="cs-CZ" sz="2000" dirty="0" smtClean="0"/>
              <a:t>)</a:t>
            </a:r>
          </a:p>
          <a:p>
            <a:pPr lvl="2"/>
            <a:r>
              <a:rPr lang="cs-CZ" sz="1600" dirty="0" smtClean="0"/>
              <a:t>… aby se někdo nedozvěděl to, co se dozvědět nemá …..</a:t>
            </a:r>
          </a:p>
          <a:p>
            <a:pPr lvl="3"/>
            <a:r>
              <a:rPr lang="cs-CZ" sz="1600" dirty="0" smtClean="0"/>
              <a:t>data lze chránit např. pomocí šifrování ……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celistvost </a:t>
            </a:r>
            <a:r>
              <a:rPr lang="cs-CZ" sz="2000" dirty="0"/>
              <a:t>(integrity) </a:t>
            </a:r>
          </a:p>
          <a:p>
            <a:pPr lvl="2"/>
            <a:r>
              <a:rPr lang="cs-CZ" sz="1600" dirty="0" smtClean="0"/>
              <a:t>… aby někdo nezměnil něco, co by se měnit nemělo …..</a:t>
            </a:r>
          </a:p>
          <a:p>
            <a:pPr lvl="3"/>
            <a:r>
              <a:rPr lang="cs-CZ" sz="1600" dirty="0" smtClean="0"/>
              <a:t>nebo alespoň: aby se spolehlivě poznalo, že došlo k nějaké změně</a:t>
            </a:r>
          </a:p>
          <a:p>
            <a:pPr lvl="4"/>
            <a:r>
              <a:rPr lang="cs-CZ" sz="1600" dirty="0" smtClean="0"/>
              <a:t>lze využít např. elektronický podpis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dostupnost</a:t>
            </a:r>
            <a:r>
              <a:rPr lang="cs-CZ" sz="2000" dirty="0" smtClean="0"/>
              <a:t> (</a:t>
            </a:r>
            <a:r>
              <a:rPr lang="cs-CZ" sz="2000" dirty="0" err="1" smtClean="0"/>
              <a:t>availability</a:t>
            </a:r>
            <a:r>
              <a:rPr lang="cs-CZ" sz="2000" dirty="0" smtClean="0"/>
              <a:t>)</a:t>
            </a:r>
          </a:p>
          <a:p>
            <a:pPr lvl="2"/>
            <a:r>
              <a:rPr lang="cs-CZ" sz="1600" dirty="0" smtClean="0"/>
              <a:t>…. aby to, co má být dostupné, skutečně dostupné bylo ….</a:t>
            </a:r>
          </a:p>
          <a:p>
            <a:pPr lvl="3"/>
            <a:r>
              <a:rPr lang="cs-CZ" sz="1600" dirty="0" smtClean="0"/>
              <a:t>aby to fungovalo tak, jak má</a:t>
            </a:r>
          </a:p>
          <a:p>
            <a:pPr lvl="3"/>
            <a:endParaRPr lang="cs-CZ" sz="1600" dirty="0" smtClean="0"/>
          </a:p>
          <a:p>
            <a:pPr lvl="1"/>
            <a:r>
              <a:rPr lang="cs-CZ" dirty="0" smtClean="0"/>
              <a:t>……..</a:t>
            </a:r>
            <a:endParaRPr lang="cs-CZ" dirty="0"/>
          </a:p>
          <a:p>
            <a:pPr lvl="3"/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77031" y="796416"/>
            <a:ext cx="4365523" cy="5221595"/>
          </a:xfrm>
        </p:spPr>
        <p:txBody>
          <a:bodyPr/>
          <a:lstStyle/>
          <a:p>
            <a:r>
              <a:rPr lang="cs-CZ" sz="2400" dirty="0" smtClean="0"/>
              <a:t>možné způsoby narušování: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průnik/prolomení/</a:t>
            </a:r>
            <a:r>
              <a:rPr lang="cs-CZ" sz="2000" dirty="0" err="1" smtClean="0">
                <a:solidFill>
                  <a:srgbClr val="FF0000"/>
                </a:solidFill>
              </a:rPr>
              <a:t>hacking</a:t>
            </a:r>
            <a:endParaRPr lang="cs-CZ" sz="2000" dirty="0" smtClean="0">
              <a:solidFill>
                <a:srgbClr val="FF0000"/>
              </a:solidFill>
            </a:endParaRPr>
          </a:p>
          <a:p>
            <a:pPr lvl="2"/>
            <a:r>
              <a:rPr lang="cs-CZ" sz="1800" dirty="0" smtClean="0"/>
              <a:t>překonání bariér</a:t>
            </a:r>
          </a:p>
          <a:p>
            <a:pPr lvl="1"/>
            <a:endParaRPr lang="cs-CZ" sz="1100" dirty="0" smtClean="0"/>
          </a:p>
          <a:p>
            <a:pPr lvl="1"/>
            <a:r>
              <a:rPr lang="cs-CZ" sz="2000" dirty="0" smtClean="0"/>
              <a:t>použití </a:t>
            </a:r>
            <a:r>
              <a:rPr lang="cs-CZ" sz="2000" dirty="0" err="1" smtClean="0">
                <a:solidFill>
                  <a:srgbClr val="FF0000"/>
                </a:solidFill>
              </a:rPr>
              <a:t>malware</a:t>
            </a:r>
            <a:endParaRPr lang="cs-CZ" sz="2000" dirty="0" smtClean="0">
              <a:solidFill>
                <a:srgbClr val="FF0000"/>
              </a:solidFill>
            </a:endParaRPr>
          </a:p>
          <a:p>
            <a:pPr lvl="2"/>
            <a:r>
              <a:rPr lang="cs-CZ" sz="1800" dirty="0" smtClean="0"/>
              <a:t>obecně: škodlivý kód</a:t>
            </a:r>
          </a:p>
          <a:p>
            <a:pPr lvl="3"/>
            <a:r>
              <a:rPr lang="cs-CZ" sz="1600" dirty="0" smtClean="0"/>
              <a:t>např. virus, trojský kůň, …..</a:t>
            </a:r>
          </a:p>
          <a:p>
            <a:pPr lvl="3"/>
            <a:endParaRPr lang="cs-CZ" sz="1100" dirty="0"/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„</a:t>
            </a:r>
            <a:r>
              <a:rPr lang="cs-CZ" sz="2000" i="1" dirty="0" smtClean="0">
                <a:solidFill>
                  <a:srgbClr val="FF0000"/>
                </a:solidFill>
              </a:rPr>
              <a:t>přetěžování</a:t>
            </a:r>
            <a:r>
              <a:rPr lang="cs-CZ" sz="2000" dirty="0" smtClean="0">
                <a:solidFill>
                  <a:srgbClr val="FF0000"/>
                </a:solidFill>
              </a:rPr>
              <a:t>“</a:t>
            </a:r>
          </a:p>
          <a:p>
            <a:pPr lvl="2"/>
            <a:r>
              <a:rPr lang="cs-CZ" sz="1800" dirty="0" smtClean="0"/>
              <a:t>vznáším velké množství jinak legitimních požadavků, s cílem zahltit/přetížit  zvolený cíl</a:t>
            </a:r>
          </a:p>
          <a:p>
            <a:pPr lvl="3"/>
            <a:r>
              <a:rPr lang="cs-CZ" sz="1600" dirty="0" smtClean="0"/>
              <a:t>útoky DOS, DDOS (pomocí </a:t>
            </a:r>
            <a:r>
              <a:rPr lang="cs-CZ" sz="1600" dirty="0" err="1" smtClean="0"/>
              <a:t>botnet</a:t>
            </a:r>
            <a:r>
              <a:rPr lang="cs-CZ" sz="1600" dirty="0" smtClean="0"/>
              <a:t>-ů)</a:t>
            </a:r>
          </a:p>
          <a:p>
            <a:pPr lvl="2"/>
            <a:endParaRPr lang="cs-CZ" sz="1100" dirty="0"/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sociální inženýrství</a:t>
            </a:r>
          </a:p>
          <a:p>
            <a:pPr lvl="2"/>
            <a:r>
              <a:rPr lang="cs-CZ" sz="1800" dirty="0" smtClean="0"/>
              <a:t>snažím se přimět někoho jiného k něčemu, co by normálně neudělal</a:t>
            </a:r>
          </a:p>
          <a:p>
            <a:pPr lvl="3"/>
            <a:r>
              <a:rPr lang="cs-CZ" sz="1600" dirty="0" smtClean="0"/>
              <a:t>cílenou manipul</a:t>
            </a:r>
            <a:r>
              <a:rPr lang="en-US" sz="1600" dirty="0" smtClean="0"/>
              <a:t>a</a:t>
            </a:r>
            <a:r>
              <a:rPr lang="cs-CZ" sz="1600" dirty="0" err="1" smtClean="0"/>
              <a:t>cí</a:t>
            </a:r>
            <a:r>
              <a:rPr lang="cs-CZ" sz="1600" dirty="0" smtClean="0"/>
              <a:t>, </a:t>
            </a:r>
            <a:r>
              <a:rPr lang="en-US" sz="1600" dirty="0" err="1" smtClean="0"/>
              <a:t>podvodem</a:t>
            </a:r>
            <a:r>
              <a:rPr lang="en-US" sz="1600" dirty="0" smtClean="0"/>
              <a:t>, </a:t>
            </a:r>
            <a:r>
              <a:rPr lang="cs-CZ" sz="1600" dirty="0" smtClean="0"/>
              <a:t>uvedením v omyl, pomocí </a:t>
            </a:r>
            <a:r>
              <a:rPr lang="en-US" sz="1600" dirty="0" smtClean="0"/>
              <a:t>$$ …</a:t>
            </a:r>
          </a:p>
          <a:p>
            <a:pPr lvl="4"/>
            <a:r>
              <a:rPr lang="cs-CZ" sz="1600" dirty="0" err="1" smtClean="0"/>
              <a:t>phishing</a:t>
            </a:r>
            <a:r>
              <a:rPr lang="cs-CZ" sz="1600" dirty="0" smtClean="0"/>
              <a:t>, </a:t>
            </a:r>
            <a:r>
              <a:rPr lang="cs-CZ" sz="1600" dirty="0" err="1" smtClean="0"/>
              <a:t>whaling</a:t>
            </a:r>
            <a:r>
              <a:rPr lang="cs-CZ" sz="1600" dirty="0" smtClean="0"/>
              <a:t>, ….</a:t>
            </a:r>
            <a:endParaRPr lang="cs-CZ" sz="16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8868697" y="1179870"/>
            <a:ext cx="0" cy="51127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8473624" y="83574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old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473624" y="6243484"/>
            <a:ext cx="779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new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08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lze bránit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50825" y="758054"/>
            <a:ext cx="8893175" cy="6021287"/>
          </a:xfrm>
        </p:spPr>
        <p:txBody>
          <a:bodyPr/>
          <a:lstStyle/>
          <a:p>
            <a:r>
              <a:rPr lang="cs-CZ" dirty="0" smtClean="0"/>
              <a:t>dříve (se ještě dalo):</a:t>
            </a:r>
          </a:p>
          <a:p>
            <a:pPr lvl="1"/>
            <a:r>
              <a:rPr lang="cs-CZ" dirty="0" smtClean="0"/>
              <a:t>postavit na hranici hlídače</a:t>
            </a:r>
          </a:p>
          <a:p>
            <a:pPr lvl="2"/>
            <a:r>
              <a:rPr lang="cs-CZ" dirty="0" smtClean="0"/>
              <a:t>který kontroloval každého, kdo chtěl projít „dovnitř“</a:t>
            </a:r>
          </a:p>
          <a:p>
            <a:pPr lvl="1"/>
            <a:r>
              <a:rPr lang="cs-CZ" dirty="0" smtClean="0"/>
              <a:t>v počítačové terminologii: </a:t>
            </a:r>
          </a:p>
          <a:p>
            <a:pPr lvl="2"/>
            <a:r>
              <a:rPr lang="cs-CZ" dirty="0" smtClean="0"/>
              <a:t>mezi veřejnou a privátní síť postavit tzv. </a:t>
            </a:r>
            <a:r>
              <a:rPr lang="cs-CZ" b="1" dirty="0" smtClean="0">
                <a:solidFill>
                  <a:srgbClr val="FF0000"/>
                </a:solidFill>
              </a:rPr>
              <a:t>firewall</a:t>
            </a:r>
          </a:p>
          <a:p>
            <a:pPr lvl="3"/>
            <a:r>
              <a:rPr lang="cs-CZ" dirty="0" smtClean="0"/>
              <a:t>který analyzuje procházející data (datové pakety)</a:t>
            </a:r>
          </a:p>
          <a:p>
            <a:pPr lvl="4"/>
            <a:r>
              <a:rPr lang="cs-CZ" dirty="0" smtClean="0"/>
              <a:t>vyhledává v nich „charakteristické vzorky“ (otisky)</a:t>
            </a:r>
          </a:p>
          <a:p>
            <a:r>
              <a:rPr lang="cs-CZ" dirty="0" smtClean="0"/>
              <a:t>dnes už to (moc) nepomáhá: </a:t>
            </a:r>
          </a:p>
          <a:p>
            <a:pPr lvl="1"/>
            <a:r>
              <a:rPr lang="cs-CZ" dirty="0" smtClean="0"/>
              <a:t>hlídač není schopen (spolehlivě) poznat útok/útočníka/hrozbu</a:t>
            </a:r>
          </a:p>
          <a:p>
            <a:pPr lvl="2"/>
            <a:r>
              <a:rPr lang="cs-CZ" dirty="0" smtClean="0"/>
              <a:t>protože jejich charakteristiky („otisky“) se mění příliš rychle</a:t>
            </a:r>
          </a:p>
          <a:p>
            <a:pPr lvl="3"/>
            <a:r>
              <a:rPr lang="cs-CZ" dirty="0" smtClean="0"/>
              <a:t>hlídač nemá šanci se o nich včas (či: vůbec) dozvědět</a:t>
            </a:r>
          </a:p>
          <a:p>
            <a:r>
              <a:rPr lang="cs-CZ" dirty="0" smtClean="0"/>
              <a:t>dnes je účinnější tzv. </a:t>
            </a:r>
            <a:r>
              <a:rPr lang="cs-CZ" b="1" dirty="0" smtClean="0">
                <a:solidFill>
                  <a:srgbClr val="FF0000"/>
                </a:solidFill>
              </a:rPr>
              <a:t>behaviorální analýza</a:t>
            </a:r>
          </a:p>
          <a:p>
            <a:pPr lvl="1"/>
            <a:r>
              <a:rPr lang="cs-CZ" dirty="0" smtClean="0"/>
              <a:t>monitorování a analýza chování přímo v chráněné síti</a:t>
            </a:r>
          </a:p>
          <a:p>
            <a:pPr lvl="2"/>
            <a:r>
              <a:rPr lang="cs-CZ" dirty="0" smtClean="0"/>
              <a:t>zda „nedělají neplechu“ (něco podezřelého, nestandardního, …..)</a:t>
            </a:r>
            <a:endParaRPr lang="cs-CZ" dirty="0"/>
          </a:p>
        </p:txBody>
      </p:sp>
      <p:pic>
        <p:nvPicPr>
          <p:cNvPr id="4" name="Picture 5" descr="ARCH0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916" y="794369"/>
            <a:ext cx="1995948" cy="119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ART03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975" y="833139"/>
            <a:ext cx="656780" cy="93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rak 7"/>
          <p:cNvSpPr/>
          <p:nvPr/>
        </p:nvSpPr>
        <p:spPr>
          <a:xfrm>
            <a:off x="8003459" y="3087327"/>
            <a:ext cx="845574" cy="619433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6980903" y="2369574"/>
            <a:ext cx="265471" cy="19664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7836309" y="3018503"/>
            <a:ext cx="265471" cy="19664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960" y="2458065"/>
            <a:ext cx="906419" cy="7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Mrak 6"/>
          <p:cNvSpPr/>
          <p:nvPr/>
        </p:nvSpPr>
        <p:spPr>
          <a:xfrm>
            <a:off x="6381135" y="1946787"/>
            <a:ext cx="825910" cy="698090"/>
          </a:xfrm>
          <a:prstGeom prst="cloud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6" name="Skupina 15"/>
          <p:cNvGrpSpPr/>
          <p:nvPr/>
        </p:nvGrpSpPr>
        <p:grpSpPr>
          <a:xfrm>
            <a:off x="7288007" y="4965290"/>
            <a:ext cx="1620018" cy="1307690"/>
            <a:chOff x="7297840" y="5555226"/>
            <a:chExt cx="1620018" cy="1307690"/>
          </a:xfrm>
        </p:grpSpPr>
        <p:sp>
          <p:nvSpPr>
            <p:cNvPr id="13" name="Mrak 12"/>
            <p:cNvSpPr/>
            <p:nvPr/>
          </p:nvSpPr>
          <p:spPr>
            <a:xfrm>
              <a:off x="7885471" y="5879689"/>
              <a:ext cx="1032387" cy="983227"/>
            </a:xfrm>
            <a:prstGeom prst="cloud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4" name="Picture 9" descr="CART084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840" y="5555226"/>
              <a:ext cx="986956" cy="87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7" descr="PEOP163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27510" y="5476569"/>
            <a:ext cx="505211" cy="58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PEOP163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43" y="1995950"/>
            <a:ext cx="505211" cy="58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0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je podle CZ NICu">
  <a:themeElements>
    <a:clrScheme name="CZ.NIC">
      <a:dk1>
        <a:srgbClr val="003792"/>
      </a:dk1>
      <a:lt1>
        <a:sysClr val="window" lastClr="FFFFFF"/>
      </a:lt1>
      <a:dk2>
        <a:srgbClr val="00296D"/>
      </a:dk2>
      <a:lt2>
        <a:srgbClr val="FFFFFF"/>
      </a:lt2>
      <a:accent1>
        <a:srgbClr val="1B90BC"/>
      </a:accent1>
      <a:accent2>
        <a:srgbClr val="CD1025"/>
      </a:accent2>
      <a:accent3>
        <a:srgbClr val="3CB6E3"/>
      </a:accent3>
      <a:accent4>
        <a:srgbClr val="FF9933"/>
      </a:accent4>
      <a:accent5>
        <a:srgbClr val="4BACC6"/>
      </a:accent5>
      <a:accent6>
        <a:srgbClr val="FF0000"/>
      </a:accent6>
      <a:hlink>
        <a:srgbClr val="0000FF"/>
      </a:hlink>
      <a:folHlink>
        <a:srgbClr val="800080"/>
      </a:folHlink>
    </a:clrScheme>
    <a:fontScheme name="CZ.NIC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podle CZ NICu</Template>
  <TotalTime>633</TotalTime>
  <Words>1459</Words>
  <Application>Microsoft Office PowerPoint</Application>
  <PresentationFormat>Předvádění na obrazovce (4:3)</PresentationFormat>
  <Paragraphs>274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moje podle CZ NICu</vt:lpstr>
      <vt:lpstr>Co je kybernetická bezpečnost?</vt:lpstr>
      <vt:lpstr>co bychom si měli ujasnit?</vt:lpstr>
      <vt:lpstr>co je „kyberprostor“</vt:lpstr>
      <vt:lpstr>co všechno „kyberprostor“ zahrnuje?</vt:lpstr>
      <vt:lpstr>kyberprostor není jen Internet !!</vt:lpstr>
      <vt:lpstr>jaké zákony platí v kyberprostoru?</vt:lpstr>
      <vt:lpstr>co jsou aktiva?</vt:lpstr>
      <vt:lpstr>co (a jak) lze narušit (u dat)</vt:lpstr>
      <vt:lpstr>jak se lze bránit</vt:lpstr>
      <vt:lpstr>co je nutné – pro ochranu a obranu</vt:lpstr>
      <vt:lpstr>událost, incident, opatření, ….</vt:lpstr>
      <vt:lpstr>CERT, CSIRT, CIRC, …..</vt:lpstr>
      <vt:lpstr>nástroje</vt:lpstr>
      <vt:lpstr>    filosofie zákona      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kybernetická bezpečnost?</dc:title>
  <dc:creator>Jiří Peterka</dc:creator>
  <cp:lastModifiedBy>Jiří Peterka</cp:lastModifiedBy>
  <cp:revision>41</cp:revision>
  <dcterms:created xsi:type="dcterms:W3CDTF">2015-04-30T08:17:10Z</dcterms:created>
  <dcterms:modified xsi:type="dcterms:W3CDTF">2015-05-03T22:13:47Z</dcterms:modified>
</cp:coreProperties>
</file>